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92" r:id="rId3"/>
    <p:sldId id="294" r:id="rId4"/>
    <p:sldId id="279" r:id="rId5"/>
    <p:sldId id="298" r:id="rId6"/>
    <p:sldId id="299" r:id="rId7"/>
    <p:sldId id="296" r:id="rId8"/>
    <p:sldId id="293" r:id="rId9"/>
    <p:sldId id="300" r:id="rId10"/>
    <p:sldId id="301" r:id="rId11"/>
    <p:sldId id="302" r:id="rId12"/>
    <p:sldId id="303" r:id="rId13"/>
    <p:sldId id="304" r:id="rId14"/>
    <p:sldId id="305" r:id="rId15"/>
    <p:sldId id="306" r:id="rId16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6EBA547-5946-4E64-9E78-4FAEF6862C92}">
          <p14:sldIdLst>
            <p14:sldId id="256"/>
            <p14:sldId id="292"/>
            <p14:sldId id="294"/>
            <p14:sldId id="279"/>
            <p14:sldId id="298"/>
            <p14:sldId id="299"/>
            <p14:sldId id="296"/>
            <p14:sldId id="293"/>
            <p14:sldId id="300"/>
            <p14:sldId id="301"/>
            <p14:sldId id="302"/>
            <p14:sldId id="303"/>
            <p14:sldId id="304"/>
            <p14:sldId id="305"/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0"/>
    <a:srgbClr val="94989D"/>
    <a:srgbClr val="B2D7E7"/>
    <a:srgbClr val="FEE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 autoAdjust="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riet Spriensma" userId="47a04fff-65fb-4356-b1c0-b968802eecfc" providerId="ADAL" clId="{9D474C69-9CB2-464E-AF30-B88A3FA628E3}"/>
    <pc:docChg chg="custSel modSld">
      <pc:chgData name="Margriet Spriensma" userId="47a04fff-65fb-4356-b1c0-b968802eecfc" providerId="ADAL" clId="{9D474C69-9CB2-464E-AF30-B88A3FA628E3}" dt="2018-05-28T13:17:07.283" v="2" actId="207"/>
      <pc:docMkLst>
        <pc:docMk/>
      </pc:docMkLst>
      <pc:sldChg chg="modSp">
        <pc:chgData name="Margriet Spriensma" userId="47a04fff-65fb-4356-b1c0-b968802eecfc" providerId="ADAL" clId="{9D474C69-9CB2-464E-AF30-B88A3FA628E3}" dt="2018-05-28T13:17:07.283" v="2" actId="207"/>
        <pc:sldMkLst>
          <pc:docMk/>
          <pc:sldMk cId="1110962068" sldId="301"/>
        </pc:sldMkLst>
        <pc:graphicFrameChg chg="modGraphic">
          <ac:chgData name="Margriet Spriensma" userId="47a04fff-65fb-4356-b1c0-b968802eecfc" providerId="ADAL" clId="{9D474C69-9CB2-464E-AF30-B88A3FA628E3}" dt="2018-05-28T13:17:07.283" v="2" actId="207"/>
          <ac:graphicFrameMkLst>
            <pc:docMk/>
            <pc:sldMk cId="1110962068" sldId="301"/>
            <ac:graphicFrameMk id="9" creationId="{448E3D89-F54B-4199-85B4-2CB96B75E97E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DC336D-6E03-4FEF-AB3B-772AD2991A9C}" type="doc">
      <dgm:prSet loTypeId="urn:microsoft.com/office/officeart/2005/8/layout/pList2" loCatId="list" qsTypeId="urn:microsoft.com/office/officeart/2005/8/quickstyle/simple1" qsCatId="simple" csTypeId="urn:microsoft.com/office/officeart/2005/8/colors/accent1_1" csCatId="accent1" phldr="1"/>
      <dgm:spPr/>
    </dgm:pt>
    <dgm:pt modelId="{56E53161-42F6-41F2-A714-4BA8AD6C7D8E}">
      <dgm:prSet phldrT="[Text]" custT="1"/>
      <dgm:spPr>
        <a:solidFill>
          <a:srgbClr val="B2D7E7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1400" dirty="0">
              <a:latin typeface="Montserrat" panose="00000500000000000000" pitchFamily="50" charset="0"/>
            </a:rPr>
            <a:t>CLASSIC</a:t>
          </a:r>
        </a:p>
        <a:p>
          <a:pPr>
            <a:lnSpc>
              <a:spcPct val="100000"/>
            </a:lnSpc>
          </a:pPr>
          <a:r>
            <a:rPr lang="en-US" sz="1600" b="1" dirty="0">
              <a:latin typeface="Montserrat" panose="00000500000000000000" pitchFamily="50" charset="0"/>
            </a:rPr>
            <a:t>$100,-</a:t>
          </a:r>
          <a:br>
            <a:rPr lang="en-US" sz="900" b="1" dirty="0">
              <a:latin typeface="Montserrat" panose="00000500000000000000" pitchFamily="50" charset="0"/>
            </a:rPr>
          </a:br>
          <a:br>
            <a:rPr lang="en-US" sz="900" b="1" dirty="0">
              <a:latin typeface="Montserrat" panose="00000500000000000000" pitchFamily="50" charset="0"/>
            </a:rPr>
          </a:br>
          <a:r>
            <a:rPr lang="en-US" sz="800" b="0" dirty="0">
              <a:latin typeface="Montserrat" panose="00000500000000000000" pitchFamily="50" charset="0"/>
            </a:rPr>
            <a:t>DESIGN TO PRINT</a:t>
          </a:r>
        </a:p>
        <a:p>
          <a:pPr>
            <a:lnSpc>
              <a:spcPct val="100000"/>
            </a:lnSpc>
          </a:pPr>
          <a:r>
            <a:rPr lang="en-US" sz="800" b="0" dirty="0">
              <a:latin typeface="Montserrat" panose="00000500000000000000" pitchFamily="50" charset="0"/>
            </a:rPr>
            <a:t>NO PROJECTS</a:t>
          </a:r>
          <a:br>
            <a:rPr lang="en-US" sz="800" b="0" dirty="0">
              <a:latin typeface="Montserrat" panose="00000500000000000000" pitchFamily="50" charset="0"/>
            </a:rPr>
          </a:br>
          <a:br>
            <a:rPr lang="en-US" sz="800" b="0" dirty="0">
              <a:latin typeface="Montserrat" panose="00000500000000000000" pitchFamily="50" charset="0"/>
            </a:rPr>
          </a:br>
          <a:r>
            <a:rPr lang="en-US" sz="800" b="0" dirty="0">
              <a:latin typeface="Montserrat" panose="00000500000000000000" pitchFamily="50" charset="0"/>
            </a:rPr>
            <a:t>CARDSTUDIO 1.0 CONVERSION CARD DESIGN</a:t>
          </a:r>
        </a:p>
        <a:p>
          <a:pPr>
            <a:lnSpc>
              <a:spcPct val="100000"/>
            </a:lnSpc>
          </a:pPr>
          <a:r>
            <a:rPr lang="en-US" sz="800" b="0" dirty="0">
              <a:latin typeface="Montserrat" panose="00000500000000000000" pitchFamily="50" charset="0"/>
            </a:rPr>
            <a:t>PRINT</a:t>
          </a:r>
        </a:p>
        <a:p>
          <a:pPr>
            <a:lnSpc>
              <a:spcPct val="100000"/>
            </a:lnSpc>
          </a:pPr>
          <a:r>
            <a:rPr lang="en-US" sz="800" b="0" dirty="0">
              <a:latin typeface="Montserrat" panose="00000500000000000000" pitchFamily="50" charset="0"/>
            </a:rPr>
            <a:t>UPGRADEABLE</a:t>
          </a:r>
        </a:p>
        <a:p>
          <a:pPr>
            <a:lnSpc>
              <a:spcPct val="90000"/>
            </a:lnSpc>
          </a:pPr>
          <a:endParaRPr lang="en-US" sz="1200" b="1" dirty="0">
            <a:latin typeface="Montserrat" panose="00000500000000000000" pitchFamily="50" charset="0"/>
          </a:endParaRPr>
        </a:p>
      </dgm:t>
    </dgm:pt>
    <dgm:pt modelId="{9198A9FF-834B-4133-9ED6-50B8489A5F7B}" type="parTrans" cxnId="{7DE22558-3605-4A18-8BB6-2BA2B90F4B66}">
      <dgm:prSet/>
      <dgm:spPr/>
      <dgm:t>
        <a:bodyPr/>
        <a:lstStyle/>
        <a:p>
          <a:endParaRPr lang="en-US">
            <a:latin typeface="Montserrat" panose="00000500000000000000" pitchFamily="50" charset="0"/>
          </a:endParaRPr>
        </a:p>
      </dgm:t>
    </dgm:pt>
    <dgm:pt modelId="{1C81366C-E8B2-4CDA-B984-5482B69333C3}" type="sibTrans" cxnId="{7DE22558-3605-4A18-8BB6-2BA2B90F4B66}">
      <dgm:prSet/>
      <dgm:spPr/>
      <dgm:t>
        <a:bodyPr/>
        <a:lstStyle/>
        <a:p>
          <a:endParaRPr lang="en-US">
            <a:latin typeface="Montserrat" panose="00000500000000000000" pitchFamily="50" charset="0"/>
          </a:endParaRPr>
        </a:p>
      </dgm:t>
    </dgm:pt>
    <dgm:pt modelId="{ADEF9A69-41A5-49F0-B884-80E8FA004CCD}">
      <dgm:prSet phldrT="[Text]" custT="1"/>
      <dgm:spPr>
        <a:solidFill>
          <a:srgbClr val="B2D7E7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1400" dirty="0">
              <a:latin typeface="Montserrat" panose="00000500000000000000" pitchFamily="50" charset="0"/>
            </a:rPr>
            <a:t>STANDARD</a:t>
          </a:r>
        </a:p>
        <a:p>
          <a:pPr>
            <a:lnSpc>
              <a:spcPct val="100000"/>
            </a:lnSpc>
          </a:pPr>
          <a:r>
            <a:rPr lang="en-US" sz="1600" b="1" dirty="0">
              <a:latin typeface="Montserrat" panose="00000500000000000000" pitchFamily="50" charset="0"/>
            </a:rPr>
            <a:t>$350,-</a:t>
          </a:r>
          <a:endParaRPr lang="en-US" sz="900" b="1" dirty="0">
            <a:latin typeface="Montserrat" panose="00000500000000000000" pitchFamily="50" charset="0"/>
          </a:endParaRPr>
        </a:p>
        <a:p>
          <a:pPr>
            <a:lnSpc>
              <a:spcPct val="100000"/>
            </a:lnSpc>
          </a:pPr>
          <a:r>
            <a:rPr lang="en-US" sz="800" b="0" dirty="0">
              <a:latin typeface="Montserrat" panose="00000500000000000000" pitchFamily="50" charset="0"/>
            </a:rPr>
            <a:t>UNLIMITED CARD DESIGNS</a:t>
          </a:r>
        </a:p>
        <a:p>
          <a:pPr>
            <a:lnSpc>
              <a:spcPct val="100000"/>
            </a:lnSpc>
          </a:pPr>
          <a:r>
            <a:rPr lang="en-US" sz="800" b="0" dirty="0">
              <a:latin typeface="Montserrat" panose="00000500000000000000" pitchFamily="50" charset="0"/>
            </a:rPr>
            <a:t>1 PROJECT</a:t>
          </a:r>
        </a:p>
        <a:p>
          <a:pPr>
            <a:lnSpc>
              <a:spcPct val="100000"/>
            </a:lnSpc>
          </a:pPr>
          <a:r>
            <a:rPr lang="en-US" sz="800" b="0" dirty="0">
              <a:latin typeface="Montserrat" panose="00000500000000000000" pitchFamily="50" charset="0"/>
            </a:rPr>
            <a:t>UNLIMITED DATA RECORDS</a:t>
          </a:r>
          <a:br>
            <a:rPr lang="en-US" sz="800" b="0" dirty="0">
              <a:latin typeface="Montserrat" panose="00000500000000000000" pitchFamily="50" charset="0"/>
            </a:rPr>
          </a:br>
          <a:br>
            <a:rPr lang="en-US" sz="800" b="0" dirty="0">
              <a:latin typeface="Montserrat" panose="00000500000000000000" pitchFamily="50" charset="0"/>
            </a:rPr>
          </a:br>
          <a:r>
            <a:rPr lang="en-US" sz="800" b="0" dirty="0">
              <a:latin typeface="Montserrat" panose="00000500000000000000" pitchFamily="50" charset="0"/>
            </a:rPr>
            <a:t>ALL STANDARD FUNCTIONS</a:t>
          </a:r>
          <a:br>
            <a:rPr lang="en-US" sz="800" b="0" dirty="0">
              <a:latin typeface="Montserrat" panose="00000500000000000000" pitchFamily="50" charset="0"/>
            </a:rPr>
          </a:br>
          <a:br>
            <a:rPr lang="en-US" sz="800" b="0" dirty="0">
              <a:latin typeface="Montserrat" panose="00000500000000000000" pitchFamily="50" charset="0"/>
            </a:rPr>
          </a:br>
          <a:r>
            <a:rPr lang="en-US" sz="800" b="0" dirty="0">
              <a:latin typeface="Montserrat" panose="00000500000000000000" pitchFamily="50" charset="0"/>
            </a:rPr>
            <a:t>CARDSTUDIO 1.0 PROJECT CONVERSION</a:t>
          </a:r>
        </a:p>
        <a:p>
          <a:pPr>
            <a:lnSpc>
              <a:spcPct val="100000"/>
            </a:lnSpc>
          </a:pPr>
          <a:r>
            <a:rPr lang="en-US" sz="800" b="0" dirty="0">
              <a:latin typeface="Montserrat" panose="00000500000000000000" pitchFamily="50" charset="0"/>
            </a:rPr>
            <a:t>UPGRADEABLE</a:t>
          </a:r>
        </a:p>
        <a:p>
          <a:pPr>
            <a:lnSpc>
              <a:spcPct val="90000"/>
            </a:lnSpc>
          </a:pPr>
          <a:endParaRPr lang="en-US" sz="1200" b="1" dirty="0">
            <a:latin typeface="Montserrat" panose="00000500000000000000" pitchFamily="50" charset="0"/>
          </a:endParaRPr>
        </a:p>
        <a:p>
          <a:pPr>
            <a:lnSpc>
              <a:spcPct val="100000"/>
            </a:lnSpc>
          </a:pPr>
          <a:endParaRPr lang="en-US" sz="1200" b="1" dirty="0">
            <a:latin typeface="Montserrat" panose="00000500000000000000" pitchFamily="50" charset="0"/>
          </a:endParaRPr>
        </a:p>
      </dgm:t>
    </dgm:pt>
    <dgm:pt modelId="{DE7458FD-1B2C-4BEF-8B33-8F9DF4C5C59B}" type="parTrans" cxnId="{CF13F9F6-CE58-47A2-B761-39238325605D}">
      <dgm:prSet/>
      <dgm:spPr/>
      <dgm:t>
        <a:bodyPr/>
        <a:lstStyle/>
        <a:p>
          <a:endParaRPr lang="en-US">
            <a:latin typeface="Montserrat" panose="00000500000000000000" pitchFamily="50" charset="0"/>
          </a:endParaRPr>
        </a:p>
      </dgm:t>
    </dgm:pt>
    <dgm:pt modelId="{7A762788-772D-4244-A17C-B6F2549FDBB6}" type="sibTrans" cxnId="{CF13F9F6-CE58-47A2-B761-39238325605D}">
      <dgm:prSet/>
      <dgm:spPr/>
      <dgm:t>
        <a:bodyPr/>
        <a:lstStyle/>
        <a:p>
          <a:endParaRPr lang="en-US">
            <a:latin typeface="Montserrat" panose="00000500000000000000" pitchFamily="50" charset="0"/>
          </a:endParaRPr>
        </a:p>
      </dgm:t>
    </dgm:pt>
    <dgm:pt modelId="{392313D1-E6E9-4ED1-B99E-16B169766F1D}">
      <dgm:prSet phldrT="[Text]" custT="1"/>
      <dgm:spPr>
        <a:solidFill>
          <a:srgbClr val="B2D7E7"/>
        </a:solidFill>
      </dgm:spPr>
      <dgm:t>
        <a:bodyPr/>
        <a:lstStyle/>
        <a:p>
          <a:r>
            <a:rPr lang="en-US" sz="1400" dirty="0">
              <a:latin typeface="Montserrat" panose="00000500000000000000" pitchFamily="50" charset="0"/>
            </a:rPr>
            <a:t>ENTERPRISE</a:t>
          </a:r>
        </a:p>
        <a:p>
          <a:r>
            <a:rPr lang="en-US" sz="1600" b="1" dirty="0">
              <a:latin typeface="Montserrat" panose="00000500000000000000" pitchFamily="50" charset="0"/>
            </a:rPr>
            <a:t>$850,-</a:t>
          </a:r>
          <a:endParaRPr lang="en-US" sz="900" b="1" dirty="0">
            <a:latin typeface="Montserrat" panose="00000500000000000000" pitchFamily="50" charset="0"/>
          </a:endParaRPr>
        </a:p>
        <a:p>
          <a:r>
            <a:rPr lang="en-US" sz="800" b="0" dirty="0">
              <a:latin typeface="Montserrat" panose="00000500000000000000" pitchFamily="50" charset="0"/>
            </a:rPr>
            <a:t>UNLIMITED CARD DESIGNS</a:t>
          </a:r>
          <a:endParaRPr lang="en-US" sz="800" b="1" dirty="0">
            <a:latin typeface="Montserrat" panose="00000500000000000000" pitchFamily="50" charset="0"/>
          </a:endParaRPr>
        </a:p>
        <a:p>
          <a:r>
            <a:rPr lang="en-US" sz="800" b="0" dirty="0">
              <a:latin typeface="Montserrat" panose="00000500000000000000" pitchFamily="50" charset="0"/>
            </a:rPr>
            <a:t>UNLIMITED  PROJECTS</a:t>
          </a:r>
        </a:p>
        <a:p>
          <a:r>
            <a:rPr lang="en-US" sz="800" b="0" dirty="0">
              <a:latin typeface="Montserrat" panose="00000500000000000000" pitchFamily="50" charset="0"/>
            </a:rPr>
            <a:t>UNLIMITED DATA RECORDS</a:t>
          </a:r>
        </a:p>
        <a:p>
          <a:r>
            <a:rPr lang="en-US" sz="800" b="0" dirty="0">
              <a:latin typeface="Montserrat" panose="00000500000000000000" pitchFamily="50" charset="0"/>
            </a:rPr>
            <a:t>ALL STANDARD FUNCTIONS</a:t>
          </a:r>
        </a:p>
        <a:p>
          <a:r>
            <a:rPr lang="en-US" sz="800" b="0" dirty="0">
              <a:latin typeface="Montserrat" panose="00000500000000000000" pitchFamily="50" charset="0"/>
            </a:rPr>
            <a:t>CARDSTUDIO 1.0 DATABASE CONVERSION</a:t>
          </a:r>
        </a:p>
        <a:p>
          <a:r>
            <a:rPr lang="en-US" sz="800" b="0" dirty="0">
              <a:latin typeface="Montserrat" panose="00000500000000000000" pitchFamily="50" charset="0"/>
            </a:rPr>
            <a:t>UPGRADEABLE</a:t>
          </a:r>
          <a:br>
            <a:rPr lang="en-US" sz="900" b="0" dirty="0">
              <a:latin typeface="Montserrat" panose="00000500000000000000" pitchFamily="50" charset="0"/>
            </a:rPr>
          </a:br>
          <a:r>
            <a:rPr lang="en-US" sz="900" b="1" dirty="0">
              <a:latin typeface="Montserrat" panose="00000500000000000000" pitchFamily="50" charset="0"/>
            </a:rPr>
            <a:t>CONNECT</a:t>
          </a:r>
          <a:br>
            <a:rPr lang="en-US" sz="900" b="1" dirty="0">
              <a:latin typeface="Montserrat" panose="00000500000000000000" pitchFamily="50" charset="0"/>
            </a:rPr>
          </a:br>
          <a:r>
            <a:rPr lang="en-US" sz="800" b="0" dirty="0">
              <a:latin typeface="Montserrat" panose="00000500000000000000" pitchFamily="50" charset="0"/>
            </a:rPr>
            <a:t>Full external database connectivity capabilities for MS Access, MS SQL, MySQL and Oracle databases. Generic ODBC driver support.</a:t>
          </a:r>
        </a:p>
      </dgm:t>
    </dgm:pt>
    <dgm:pt modelId="{C94681A9-D352-49AA-9F2A-3B41E12ECDFE}" type="parTrans" cxnId="{809B348D-286E-4F79-B24F-B7EB775E6A9A}">
      <dgm:prSet/>
      <dgm:spPr/>
      <dgm:t>
        <a:bodyPr/>
        <a:lstStyle/>
        <a:p>
          <a:endParaRPr lang="en-US">
            <a:latin typeface="Montserrat" panose="00000500000000000000" pitchFamily="50" charset="0"/>
          </a:endParaRPr>
        </a:p>
      </dgm:t>
    </dgm:pt>
    <dgm:pt modelId="{D9A4B4AA-81A7-44DB-9ED6-CC42C3691D0E}" type="sibTrans" cxnId="{809B348D-286E-4F79-B24F-B7EB775E6A9A}">
      <dgm:prSet/>
      <dgm:spPr/>
      <dgm:t>
        <a:bodyPr/>
        <a:lstStyle/>
        <a:p>
          <a:endParaRPr lang="en-US">
            <a:latin typeface="Montserrat" panose="00000500000000000000" pitchFamily="50" charset="0"/>
          </a:endParaRPr>
        </a:p>
      </dgm:t>
    </dgm:pt>
    <dgm:pt modelId="{7E4943B5-FC63-4AE0-8E2F-EE50A9497743}">
      <dgm:prSet phldrT="[Text]" custT="1"/>
      <dgm:spPr>
        <a:solidFill>
          <a:srgbClr val="B2D7E7"/>
        </a:solidFill>
      </dgm:spPr>
      <dgm:t>
        <a:bodyPr/>
        <a:lstStyle/>
        <a:p>
          <a:r>
            <a:rPr lang="en-US" sz="1400" dirty="0">
              <a:latin typeface="Montserrat" panose="00000500000000000000" pitchFamily="50" charset="0"/>
            </a:rPr>
            <a:t>PROFESSIONAL</a:t>
          </a:r>
        </a:p>
        <a:p>
          <a:r>
            <a:rPr lang="en-US" sz="1600" b="1" dirty="0">
              <a:latin typeface="Montserrat" panose="00000500000000000000" pitchFamily="50" charset="0"/>
            </a:rPr>
            <a:t>$1350,-</a:t>
          </a:r>
          <a:endParaRPr lang="en-US" sz="900" b="1" dirty="0">
            <a:latin typeface="Montserrat" panose="00000500000000000000" pitchFamily="50" charset="0"/>
          </a:endParaRPr>
        </a:p>
        <a:p>
          <a:r>
            <a:rPr lang="en-US" sz="800" b="0" dirty="0">
              <a:latin typeface="Montserrat" panose="00000500000000000000" pitchFamily="50" charset="0"/>
            </a:rPr>
            <a:t>UNLIMITED CARD DESIGNS</a:t>
          </a:r>
          <a:endParaRPr lang="en-US" sz="800" b="1" dirty="0">
            <a:latin typeface="Montserrat" panose="00000500000000000000" pitchFamily="50" charset="0"/>
          </a:endParaRPr>
        </a:p>
        <a:p>
          <a:r>
            <a:rPr lang="en-US" sz="800" b="0" dirty="0">
              <a:latin typeface="Montserrat" panose="00000500000000000000" pitchFamily="50" charset="0"/>
            </a:rPr>
            <a:t>UNLIMITED  PROJECTS</a:t>
          </a:r>
        </a:p>
        <a:p>
          <a:r>
            <a:rPr lang="en-US" sz="800" b="0" dirty="0">
              <a:latin typeface="Montserrat" panose="00000500000000000000" pitchFamily="50" charset="0"/>
            </a:rPr>
            <a:t>UNLIMITED DATA RECORDS</a:t>
          </a:r>
        </a:p>
        <a:p>
          <a:r>
            <a:rPr lang="en-US" sz="800" b="0" dirty="0">
              <a:latin typeface="Montserrat" panose="00000500000000000000" pitchFamily="50" charset="0"/>
            </a:rPr>
            <a:t>ALL STANDARD FUNCTIONS</a:t>
          </a:r>
        </a:p>
        <a:p>
          <a:r>
            <a:rPr lang="en-US" sz="800" b="0" dirty="0">
              <a:latin typeface="Montserrat" panose="00000500000000000000" pitchFamily="50" charset="0"/>
            </a:rPr>
            <a:t>CARDSTUDIO 1.0 DATABASE CONVERSION</a:t>
          </a:r>
          <a:br>
            <a:rPr lang="en-US" sz="900" b="0" dirty="0">
              <a:latin typeface="Montserrat" panose="00000500000000000000" pitchFamily="50" charset="0"/>
            </a:rPr>
          </a:br>
          <a:r>
            <a:rPr lang="en-US" sz="900" b="1" dirty="0">
              <a:latin typeface="Montserrat" panose="00000500000000000000" pitchFamily="50" charset="0"/>
            </a:rPr>
            <a:t>CONNECT </a:t>
          </a:r>
          <a:br>
            <a:rPr lang="en-US" sz="900" b="1" dirty="0">
              <a:latin typeface="Montserrat" panose="00000500000000000000" pitchFamily="50" charset="0"/>
            </a:rPr>
          </a:br>
          <a:r>
            <a:rPr lang="en-US" sz="900" b="1" dirty="0">
              <a:latin typeface="Montserrat" panose="00000500000000000000" pitchFamily="50" charset="0"/>
            </a:rPr>
            <a:t>+ </a:t>
          </a:r>
          <a:br>
            <a:rPr lang="en-US" sz="900" b="1" dirty="0">
              <a:latin typeface="Montserrat" panose="00000500000000000000" pitchFamily="50" charset="0"/>
            </a:rPr>
          </a:br>
          <a:r>
            <a:rPr lang="en-US" sz="900" b="1" dirty="0">
              <a:latin typeface="Montserrat" panose="00000500000000000000" pitchFamily="50" charset="0"/>
            </a:rPr>
            <a:t>ENCODE</a:t>
          </a:r>
          <a:br>
            <a:rPr lang="en-US" sz="900" b="1" dirty="0">
              <a:latin typeface="Montserrat" panose="00000500000000000000" pitchFamily="50" charset="0"/>
            </a:rPr>
          </a:br>
          <a:r>
            <a:rPr lang="en-US" sz="800" dirty="0">
              <a:latin typeface="Montserrat" panose="00000500000000000000" pitchFamily="50" charset="0"/>
            </a:rPr>
            <a:t>MIFARE Classic, Plus &amp; DESFire</a:t>
          </a:r>
          <a:endParaRPr lang="en-US" sz="800" b="1" dirty="0">
            <a:latin typeface="Montserrat" panose="00000500000000000000" pitchFamily="50" charset="0"/>
          </a:endParaRPr>
        </a:p>
      </dgm:t>
    </dgm:pt>
    <dgm:pt modelId="{A66B7C30-7412-40AC-BE0E-DF44D6D95472}" type="sibTrans" cxnId="{6CFBF871-5371-452F-8508-B2BCC7771047}">
      <dgm:prSet/>
      <dgm:spPr/>
      <dgm:t>
        <a:bodyPr/>
        <a:lstStyle/>
        <a:p>
          <a:endParaRPr lang="en-US">
            <a:latin typeface="Montserrat" panose="00000500000000000000" pitchFamily="50" charset="0"/>
          </a:endParaRPr>
        </a:p>
      </dgm:t>
    </dgm:pt>
    <dgm:pt modelId="{E3AA58E1-7E8F-43DB-A18A-D8D7CF12016B}" type="parTrans" cxnId="{6CFBF871-5371-452F-8508-B2BCC7771047}">
      <dgm:prSet/>
      <dgm:spPr/>
      <dgm:t>
        <a:bodyPr/>
        <a:lstStyle/>
        <a:p>
          <a:endParaRPr lang="en-US">
            <a:latin typeface="Montserrat" panose="00000500000000000000" pitchFamily="50" charset="0"/>
          </a:endParaRPr>
        </a:p>
      </dgm:t>
    </dgm:pt>
    <dgm:pt modelId="{08F9E841-4D11-447C-BA63-4AB9A336B7AB}">
      <dgm:prSet phldrT="[Text]" custT="1"/>
      <dgm:spPr>
        <a:solidFill>
          <a:srgbClr val="B2D7E7"/>
        </a:solidFill>
      </dgm:spPr>
      <dgm:t>
        <a:bodyPr/>
        <a:lstStyle/>
        <a:p>
          <a:pPr>
            <a:lnSpc>
              <a:spcPct val="90000"/>
            </a:lnSpc>
          </a:pPr>
          <a:r>
            <a:rPr lang="en-US" sz="1400" dirty="0">
              <a:latin typeface="Montserrat" panose="00000500000000000000" pitchFamily="50" charset="0"/>
            </a:rPr>
            <a:t>DEMO</a:t>
          </a:r>
        </a:p>
        <a:p>
          <a:pPr>
            <a:lnSpc>
              <a:spcPct val="90000"/>
            </a:lnSpc>
          </a:pPr>
          <a:r>
            <a:rPr lang="en-US" sz="1600" b="1" dirty="0">
              <a:latin typeface="Montserrat" panose="00000500000000000000" pitchFamily="50" charset="0"/>
            </a:rPr>
            <a:t>FREE</a:t>
          </a:r>
          <a:br>
            <a:rPr lang="en-US" sz="1600" b="1" dirty="0">
              <a:latin typeface="Montserrat" panose="00000500000000000000" pitchFamily="50" charset="0"/>
            </a:rPr>
          </a:br>
          <a:br>
            <a:rPr lang="en-US" sz="900" b="1" dirty="0">
              <a:latin typeface="Montserrat" panose="00000500000000000000" pitchFamily="50" charset="0"/>
            </a:rPr>
          </a:br>
          <a:r>
            <a:rPr lang="en-US" sz="800" b="1" dirty="0">
              <a:latin typeface="Montserrat" panose="00000500000000000000" pitchFamily="50" charset="0"/>
            </a:rPr>
            <a:t>30 DAY </a:t>
          </a:r>
          <a:r>
            <a:rPr lang="en-NL" sz="800" dirty="0">
              <a:latin typeface="Montserrat" panose="00000500000000000000" pitchFamily="50" charset="0"/>
            </a:rPr>
            <a:t>TRIAL BASED</a:t>
          </a:r>
          <a:br>
            <a:rPr lang="en-US" sz="800" dirty="0">
              <a:latin typeface="Montserrat" panose="00000500000000000000" pitchFamily="50" charset="0"/>
            </a:rPr>
          </a:br>
          <a:r>
            <a:rPr lang="en-NL" sz="800" dirty="0">
              <a:latin typeface="Montserrat" panose="00000500000000000000" pitchFamily="50" charset="0"/>
            </a:rPr>
            <a:t> PROFESSIONAL VERSION </a:t>
          </a:r>
          <a:br>
            <a:rPr lang="en-US" sz="800" dirty="0">
              <a:latin typeface="Montserrat" panose="00000500000000000000" pitchFamily="50" charset="0"/>
            </a:rPr>
          </a:br>
          <a:br>
            <a:rPr lang="en-US" sz="800" dirty="0">
              <a:latin typeface="Montserrat" panose="00000500000000000000" pitchFamily="50" charset="0"/>
            </a:rPr>
          </a:br>
          <a:r>
            <a:rPr lang="en-US" sz="800" dirty="0">
              <a:latin typeface="Montserrat" panose="00000500000000000000" pitchFamily="50" charset="0"/>
            </a:rPr>
            <a:t>PRINTS WITH </a:t>
          </a:r>
          <a:r>
            <a:rPr lang="en-NL" sz="800" dirty="0">
              <a:latin typeface="Montserrat" panose="00000500000000000000" pitchFamily="50" charset="0"/>
            </a:rPr>
            <a:t>WATERMARK</a:t>
          </a:r>
          <a:br>
            <a:rPr lang="en-US" sz="800" dirty="0">
              <a:latin typeface="Montserrat" panose="00000500000000000000" pitchFamily="50" charset="0"/>
            </a:rPr>
          </a:br>
          <a:br>
            <a:rPr lang="en-US" sz="800" dirty="0">
              <a:latin typeface="Montserrat" panose="00000500000000000000" pitchFamily="50" charset="0"/>
            </a:rPr>
          </a:br>
          <a:r>
            <a:rPr lang="en-US" sz="800" dirty="0">
              <a:latin typeface="Montserrat" panose="00000500000000000000" pitchFamily="50" charset="0"/>
            </a:rPr>
            <a:t>TO TRY ALL </a:t>
          </a:r>
          <a:r>
            <a:rPr lang="en-NL" sz="800" dirty="0">
              <a:latin typeface="Montserrat" panose="00000500000000000000" pitchFamily="50" charset="0"/>
            </a:rPr>
            <a:t>PROFESSIONAL </a:t>
          </a:r>
          <a:r>
            <a:rPr lang="en-NL" sz="800">
              <a:latin typeface="Montserrat" panose="00000500000000000000" pitchFamily="50" charset="0"/>
            </a:rPr>
            <a:t>FEATURES </a:t>
          </a:r>
          <a:endParaRPr lang="en-US" sz="800">
            <a:latin typeface="Montserrat" panose="00000500000000000000" pitchFamily="50" charset="0"/>
          </a:endParaRPr>
        </a:p>
        <a:p>
          <a:pPr>
            <a:lnSpc>
              <a:spcPct val="90000"/>
            </a:lnSpc>
          </a:pPr>
          <a:endParaRPr lang="en-US" sz="800">
            <a:latin typeface="Montserrat" panose="00000500000000000000" pitchFamily="50" charset="0"/>
          </a:endParaRPr>
        </a:p>
        <a:p>
          <a:pPr>
            <a:lnSpc>
              <a:spcPct val="90000"/>
            </a:lnSpc>
          </a:pPr>
          <a:r>
            <a:rPr lang="en-US" sz="800">
              <a:latin typeface="Montserrat" panose="00000500000000000000" pitchFamily="50" charset="0"/>
            </a:rPr>
            <a:t>UPGRADEABLE</a:t>
          </a:r>
          <a:endParaRPr lang="en-US" sz="800" dirty="0">
            <a:latin typeface="Montserrat" panose="00000500000000000000" pitchFamily="50" charset="0"/>
          </a:endParaRPr>
        </a:p>
        <a:p>
          <a:pPr>
            <a:lnSpc>
              <a:spcPct val="90000"/>
            </a:lnSpc>
          </a:pPr>
          <a:endParaRPr lang="en-US" sz="1000" b="1" dirty="0">
            <a:latin typeface="Montserrat" panose="00000500000000000000" pitchFamily="50" charset="0"/>
          </a:endParaRPr>
        </a:p>
      </dgm:t>
    </dgm:pt>
    <dgm:pt modelId="{CABB1E8D-A303-49B9-ABE7-C56CD23BA00E}" type="parTrans" cxnId="{1DABEAB2-B599-46CA-95C9-4E3F676F15A6}">
      <dgm:prSet/>
      <dgm:spPr/>
      <dgm:t>
        <a:bodyPr/>
        <a:lstStyle/>
        <a:p>
          <a:endParaRPr lang="en-NL"/>
        </a:p>
      </dgm:t>
    </dgm:pt>
    <dgm:pt modelId="{32E046DB-F444-47BE-B732-90E247D74B72}" type="sibTrans" cxnId="{1DABEAB2-B599-46CA-95C9-4E3F676F15A6}">
      <dgm:prSet/>
      <dgm:spPr/>
      <dgm:t>
        <a:bodyPr/>
        <a:lstStyle/>
        <a:p>
          <a:endParaRPr lang="en-NL"/>
        </a:p>
      </dgm:t>
    </dgm:pt>
    <dgm:pt modelId="{8BE439F2-FDB6-455A-92A2-C43F36D91E27}" type="pres">
      <dgm:prSet presAssocID="{06DC336D-6E03-4FEF-AB3B-772AD2991A9C}" presName="Name0" presStyleCnt="0">
        <dgm:presLayoutVars>
          <dgm:dir/>
          <dgm:resizeHandles val="exact"/>
        </dgm:presLayoutVars>
      </dgm:prSet>
      <dgm:spPr/>
    </dgm:pt>
    <dgm:pt modelId="{1594C6FF-6870-4B1D-B3D6-750032182611}" type="pres">
      <dgm:prSet presAssocID="{06DC336D-6E03-4FEF-AB3B-772AD2991A9C}" presName="bkgdShp" presStyleLbl="alignAccFollowNode1" presStyleIdx="0" presStyleCnt="1" custScaleX="100000" custScaleY="80319" custLinFactNeighborX="-6192"/>
      <dgm:spPr/>
    </dgm:pt>
    <dgm:pt modelId="{D166BA03-0B85-4C85-A2D1-1DA3D6CC7AA8}" type="pres">
      <dgm:prSet presAssocID="{06DC336D-6E03-4FEF-AB3B-772AD2991A9C}" presName="linComp" presStyleCnt="0"/>
      <dgm:spPr/>
    </dgm:pt>
    <dgm:pt modelId="{6A26F91F-63FF-4492-AFD3-EC0886C1DA11}" type="pres">
      <dgm:prSet presAssocID="{08F9E841-4D11-447C-BA63-4AB9A336B7AB}" presName="compNode" presStyleCnt="0"/>
      <dgm:spPr/>
    </dgm:pt>
    <dgm:pt modelId="{3A753ACE-1A40-4191-AF2A-B71C26D2626E}" type="pres">
      <dgm:prSet presAssocID="{08F9E841-4D11-447C-BA63-4AB9A336B7AB}" presName="node" presStyleLbl="node1" presStyleIdx="0" presStyleCnt="5" custScaleX="285081" custScaleY="110808">
        <dgm:presLayoutVars>
          <dgm:bulletEnabled val="1"/>
        </dgm:presLayoutVars>
      </dgm:prSet>
      <dgm:spPr/>
    </dgm:pt>
    <dgm:pt modelId="{4973DC59-8D1E-4757-875B-FC4870C7B205}" type="pres">
      <dgm:prSet presAssocID="{08F9E841-4D11-447C-BA63-4AB9A336B7AB}" presName="invisiNode" presStyleLbl="node1" presStyleIdx="0" presStyleCnt="5"/>
      <dgm:spPr/>
    </dgm:pt>
    <dgm:pt modelId="{06B1DA69-30FC-4439-A09B-651A464A974A}" type="pres">
      <dgm:prSet presAssocID="{08F9E841-4D11-447C-BA63-4AB9A336B7AB}" presName="imagNode" presStyleLbl="fgImgPlace1" presStyleIdx="0" presStyleCnt="5" custScaleX="257060" custLinFactNeighborX="-2747" custLinFactNeighborY="548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558C946F-77A1-4A05-BDA5-CDA5CED5FF58}" type="pres">
      <dgm:prSet presAssocID="{32E046DB-F444-47BE-B732-90E247D74B72}" presName="sibTrans" presStyleLbl="sibTrans2D1" presStyleIdx="0" presStyleCnt="0"/>
      <dgm:spPr/>
    </dgm:pt>
    <dgm:pt modelId="{6EDCEF57-32A9-407E-95CD-AEA6D5B2CFB3}" type="pres">
      <dgm:prSet presAssocID="{56E53161-42F6-41F2-A714-4BA8AD6C7D8E}" presName="compNode" presStyleCnt="0"/>
      <dgm:spPr/>
    </dgm:pt>
    <dgm:pt modelId="{26F0A679-5373-461D-B56E-ACBFF11DC7B7}" type="pres">
      <dgm:prSet presAssocID="{56E53161-42F6-41F2-A714-4BA8AD6C7D8E}" presName="node" presStyleLbl="node1" presStyleIdx="1" presStyleCnt="5" custScaleX="285081" custScaleY="110808">
        <dgm:presLayoutVars>
          <dgm:bulletEnabled val="1"/>
        </dgm:presLayoutVars>
      </dgm:prSet>
      <dgm:spPr/>
    </dgm:pt>
    <dgm:pt modelId="{95056F4D-81F8-4198-85D7-257AA28BF7AA}" type="pres">
      <dgm:prSet presAssocID="{56E53161-42F6-41F2-A714-4BA8AD6C7D8E}" presName="invisiNode" presStyleLbl="node1" presStyleIdx="1" presStyleCnt="5"/>
      <dgm:spPr/>
    </dgm:pt>
    <dgm:pt modelId="{FF996FDA-0BEE-42FA-A293-27EE7AF16041}" type="pres">
      <dgm:prSet presAssocID="{56E53161-42F6-41F2-A714-4BA8AD6C7D8E}" presName="imagNode" presStyleLbl="fgImgPlace1" presStyleIdx="1" presStyleCnt="5" custScaleX="257060" custLinFactNeighborY="548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69F3379C-6E10-47C3-9A99-6F9D86D80E7F}" type="pres">
      <dgm:prSet presAssocID="{1C81366C-E8B2-4CDA-B984-5482B69333C3}" presName="sibTrans" presStyleLbl="sibTrans2D1" presStyleIdx="0" presStyleCnt="0"/>
      <dgm:spPr/>
    </dgm:pt>
    <dgm:pt modelId="{75C3F757-8861-4947-B70F-7F292194504B}" type="pres">
      <dgm:prSet presAssocID="{ADEF9A69-41A5-49F0-B884-80E8FA004CCD}" presName="compNode" presStyleCnt="0"/>
      <dgm:spPr/>
    </dgm:pt>
    <dgm:pt modelId="{D2C5FBC7-618A-4270-8EAE-A2760D2ADFF3}" type="pres">
      <dgm:prSet presAssocID="{ADEF9A69-41A5-49F0-B884-80E8FA004CCD}" presName="node" presStyleLbl="node1" presStyleIdx="2" presStyleCnt="5" custScaleX="285081" custScaleY="110808">
        <dgm:presLayoutVars>
          <dgm:bulletEnabled val="1"/>
        </dgm:presLayoutVars>
      </dgm:prSet>
      <dgm:spPr/>
    </dgm:pt>
    <dgm:pt modelId="{6E27134B-129B-4529-81A4-661599C50F9C}" type="pres">
      <dgm:prSet presAssocID="{ADEF9A69-41A5-49F0-B884-80E8FA004CCD}" presName="invisiNode" presStyleLbl="node1" presStyleIdx="2" presStyleCnt="5"/>
      <dgm:spPr/>
    </dgm:pt>
    <dgm:pt modelId="{F6DC6C18-ECC6-44B8-AF11-56507FB2AFBA}" type="pres">
      <dgm:prSet presAssocID="{ADEF9A69-41A5-49F0-B884-80E8FA004CCD}" presName="imagNode" presStyleLbl="fgImgPlace1" presStyleIdx="2" presStyleCnt="5" custScaleX="257060" custLinFactNeighborY="548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DA14F935-449D-4203-AFC7-6FC4341616F4}" type="pres">
      <dgm:prSet presAssocID="{7A762788-772D-4244-A17C-B6F2549FDBB6}" presName="sibTrans" presStyleLbl="sibTrans2D1" presStyleIdx="0" presStyleCnt="0"/>
      <dgm:spPr/>
    </dgm:pt>
    <dgm:pt modelId="{86CFD39A-62DD-49FF-B3A8-97A79A813A14}" type="pres">
      <dgm:prSet presAssocID="{392313D1-E6E9-4ED1-B99E-16B169766F1D}" presName="compNode" presStyleCnt="0"/>
      <dgm:spPr/>
    </dgm:pt>
    <dgm:pt modelId="{97F73739-FB03-42AA-9997-96580FB14055}" type="pres">
      <dgm:prSet presAssocID="{392313D1-E6E9-4ED1-B99E-16B169766F1D}" presName="node" presStyleLbl="node1" presStyleIdx="3" presStyleCnt="5" custScaleX="285081" custScaleY="110808">
        <dgm:presLayoutVars>
          <dgm:bulletEnabled val="1"/>
        </dgm:presLayoutVars>
      </dgm:prSet>
      <dgm:spPr/>
    </dgm:pt>
    <dgm:pt modelId="{BCD83192-2145-41A6-BD50-9D78C42E96F4}" type="pres">
      <dgm:prSet presAssocID="{392313D1-E6E9-4ED1-B99E-16B169766F1D}" presName="invisiNode" presStyleLbl="node1" presStyleIdx="3" presStyleCnt="5"/>
      <dgm:spPr/>
    </dgm:pt>
    <dgm:pt modelId="{A923852A-128E-4B6A-945C-F25C32985E60}" type="pres">
      <dgm:prSet presAssocID="{392313D1-E6E9-4ED1-B99E-16B169766F1D}" presName="imagNode" presStyleLbl="fgImgPlace1" presStyleIdx="3" presStyleCnt="5" custScaleX="257060" custLinFactNeighborY="548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BEBC2336-C85A-4D85-8A72-D518A572ED74}" type="pres">
      <dgm:prSet presAssocID="{D9A4B4AA-81A7-44DB-9ED6-CC42C3691D0E}" presName="sibTrans" presStyleLbl="sibTrans2D1" presStyleIdx="0" presStyleCnt="0"/>
      <dgm:spPr/>
    </dgm:pt>
    <dgm:pt modelId="{1BBA1F37-FD3C-46EB-ACB4-4D1290A41C59}" type="pres">
      <dgm:prSet presAssocID="{7E4943B5-FC63-4AE0-8E2F-EE50A9497743}" presName="compNode" presStyleCnt="0"/>
      <dgm:spPr/>
    </dgm:pt>
    <dgm:pt modelId="{217A3DA1-1CC0-4433-80F6-1B2B70F3248C}" type="pres">
      <dgm:prSet presAssocID="{7E4943B5-FC63-4AE0-8E2F-EE50A9497743}" presName="node" presStyleLbl="node1" presStyleIdx="4" presStyleCnt="5" custScaleX="285081" custScaleY="110808">
        <dgm:presLayoutVars>
          <dgm:bulletEnabled val="1"/>
        </dgm:presLayoutVars>
      </dgm:prSet>
      <dgm:spPr/>
    </dgm:pt>
    <dgm:pt modelId="{9BAEF94A-1CCF-4080-9A98-AB2DCD7D25DF}" type="pres">
      <dgm:prSet presAssocID="{7E4943B5-FC63-4AE0-8E2F-EE50A9497743}" presName="invisiNode" presStyleLbl="node1" presStyleIdx="4" presStyleCnt="5"/>
      <dgm:spPr/>
    </dgm:pt>
    <dgm:pt modelId="{7966D6E6-49C0-443A-B674-BCBC28B40C31}" type="pres">
      <dgm:prSet presAssocID="{7E4943B5-FC63-4AE0-8E2F-EE50A9497743}" presName="imagNode" presStyleLbl="fgImgPlace1" presStyleIdx="4" presStyleCnt="5" custScaleX="257060" custLinFactNeighborY="548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7818B41B-668B-4E15-9B06-2262675C28C6}" type="presOf" srcId="{32E046DB-F444-47BE-B732-90E247D74B72}" destId="{558C946F-77A1-4A05-BDA5-CDA5CED5FF58}" srcOrd="0" destOrd="0" presId="urn:microsoft.com/office/officeart/2005/8/layout/pList2"/>
    <dgm:cxn modelId="{71DFD139-45FD-4179-95C9-D1B85767F102}" type="presOf" srcId="{1C81366C-E8B2-4CDA-B984-5482B69333C3}" destId="{69F3379C-6E10-47C3-9A99-6F9D86D80E7F}" srcOrd="0" destOrd="0" presId="urn:microsoft.com/office/officeart/2005/8/layout/pList2"/>
    <dgm:cxn modelId="{1E103969-DD41-4D1F-8A27-87F0656D1A8A}" type="presOf" srcId="{06DC336D-6E03-4FEF-AB3B-772AD2991A9C}" destId="{8BE439F2-FDB6-455A-92A2-C43F36D91E27}" srcOrd="0" destOrd="0" presId="urn:microsoft.com/office/officeart/2005/8/layout/pList2"/>
    <dgm:cxn modelId="{434C4251-E30E-4E1B-8797-F8BE0E46EB1C}" type="presOf" srcId="{392313D1-E6E9-4ED1-B99E-16B169766F1D}" destId="{97F73739-FB03-42AA-9997-96580FB14055}" srcOrd="0" destOrd="0" presId="urn:microsoft.com/office/officeart/2005/8/layout/pList2"/>
    <dgm:cxn modelId="{776AA371-E397-463B-8ADC-2734DC87026C}" type="presOf" srcId="{ADEF9A69-41A5-49F0-B884-80E8FA004CCD}" destId="{D2C5FBC7-618A-4270-8EAE-A2760D2ADFF3}" srcOrd="0" destOrd="0" presId="urn:microsoft.com/office/officeart/2005/8/layout/pList2"/>
    <dgm:cxn modelId="{6CFBF871-5371-452F-8508-B2BCC7771047}" srcId="{06DC336D-6E03-4FEF-AB3B-772AD2991A9C}" destId="{7E4943B5-FC63-4AE0-8E2F-EE50A9497743}" srcOrd="4" destOrd="0" parTransId="{E3AA58E1-7E8F-43DB-A18A-D8D7CF12016B}" sibTransId="{A66B7C30-7412-40AC-BE0E-DF44D6D95472}"/>
    <dgm:cxn modelId="{7DE22558-3605-4A18-8BB6-2BA2B90F4B66}" srcId="{06DC336D-6E03-4FEF-AB3B-772AD2991A9C}" destId="{56E53161-42F6-41F2-A714-4BA8AD6C7D8E}" srcOrd="1" destOrd="0" parTransId="{9198A9FF-834B-4133-9ED6-50B8489A5F7B}" sibTransId="{1C81366C-E8B2-4CDA-B984-5482B69333C3}"/>
    <dgm:cxn modelId="{809B348D-286E-4F79-B24F-B7EB775E6A9A}" srcId="{06DC336D-6E03-4FEF-AB3B-772AD2991A9C}" destId="{392313D1-E6E9-4ED1-B99E-16B169766F1D}" srcOrd="3" destOrd="0" parTransId="{C94681A9-D352-49AA-9F2A-3B41E12ECDFE}" sibTransId="{D9A4B4AA-81A7-44DB-9ED6-CC42C3691D0E}"/>
    <dgm:cxn modelId="{3B5648A4-E93C-4E0D-9EAD-00505AE275C3}" type="presOf" srcId="{D9A4B4AA-81A7-44DB-9ED6-CC42C3691D0E}" destId="{BEBC2336-C85A-4D85-8A72-D518A572ED74}" srcOrd="0" destOrd="0" presId="urn:microsoft.com/office/officeart/2005/8/layout/pList2"/>
    <dgm:cxn modelId="{632BDBAA-80EE-4721-BC1B-A6419E852A0B}" type="presOf" srcId="{7E4943B5-FC63-4AE0-8E2F-EE50A9497743}" destId="{217A3DA1-1CC0-4433-80F6-1B2B70F3248C}" srcOrd="0" destOrd="0" presId="urn:microsoft.com/office/officeart/2005/8/layout/pList2"/>
    <dgm:cxn modelId="{1DABEAB2-B599-46CA-95C9-4E3F676F15A6}" srcId="{06DC336D-6E03-4FEF-AB3B-772AD2991A9C}" destId="{08F9E841-4D11-447C-BA63-4AB9A336B7AB}" srcOrd="0" destOrd="0" parTransId="{CABB1E8D-A303-49B9-ABE7-C56CD23BA00E}" sibTransId="{32E046DB-F444-47BE-B732-90E247D74B72}"/>
    <dgm:cxn modelId="{9C5814E8-E1DC-4E7B-9A9D-8480A9E257C0}" type="presOf" srcId="{56E53161-42F6-41F2-A714-4BA8AD6C7D8E}" destId="{26F0A679-5373-461D-B56E-ACBFF11DC7B7}" srcOrd="0" destOrd="0" presId="urn:microsoft.com/office/officeart/2005/8/layout/pList2"/>
    <dgm:cxn modelId="{E14D42EF-FF65-4816-B732-BFA66B3BE819}" type="presOf" srcId="{7A762788-772D-4244-A17C-B6F2549FDBB6}" destId="{DA14F935-449D-4203-AFC7-6FC4341616F4}" srcOrd="0" destOrd="0" presId="urn:microsoft.com/office/officeart/2005/8/layout/pList2"/>
    <dgm:cxn modelId="{CF13F9F6-CE58-47A2-B761-39238325605D}" srcId="{06DC336D-6E03-4FEF-AB3B-772AD2991A9C}" destId="{ADEF9A69-41A5-49F0-B884-80E8FA004CCD}" srcOrd="2" destOrd="0" parTransId="{DE7458FD-1B2C-4BEF-8B33-8F9DF4C5C59B}" sibTransId="{7A762788-772D-4244-A17C-B6F2549FDBB6}"/>
    <dgm:cxn modelId="{87C5D8F7-19D7-47EA-ABAD-C10523F76379}" type="presOf" srcId="{08F9E841-4D11-447C-BA63-4AB9A336B7AB}" destId="{3A753ACE-1A40-4191-AF2A-B71C26D2626E}" srcOrd="0" destOrd="0" presId="urn:microsoft.com/office/officeart/2005/8/layout/pList2"/>
    <dgm:cxn modelId="{D812197C-96CD-4D66-9840-10894483AA67}" type="presParOf" srcId="{8BE439F2-FDB6-455A-92A2-C43F36D91E27}" destId="{1594C6FF-6870-4B1D-B3D6-750032182611}" srcOrd="0" destOrd="0" presId="urn:microsoft.com/office/officeart/2005/8/layout/pList2"/>
    <dgm:cxn modelId="{25B8DE1B-676C-4686-8191-7455E7F5BF34}" type="presParOf" srcId="{8BE439F2-FDB6-455A-92A2-C43F36D91E27}" destId="{D166BA03-0B85-4C85-A2D1-1DA3D6CC7AA8}" srcOrd="1" destOrd="0" presId="urn:microsoft.com/office/officeart/2005/8/layout/pList2"/>
    <dgm:cxn modelId="{87CD68D8-ACE4-4303-BF3F-72FAE713ECA5}" type="presParOf" srcId="{D166BA03-0B85-4C85-A2D1-1DA3D6CC7AA8}" destId="{6A26F91F-63FF-4492-AFD3-EC0886C1DA11}" srcOrd="0" destOrd="0" presId="urn:microsoft.com/office/officeart/2005/8/layout/pList2"/>
    <dgm:cxn modelId="{CF53EFB0-4ED5-46B5-BDF5-CE9EED3BBB06}" type="presParOf" srcId="{6A26F91F-63FF-4492-AFD3-EC0886C1DA11}" destId="{3A753ACE-1A40-4191-AF2A-B71C26D2626E}" srcOrd="0" destOrd="0" presId="urn:microsoft.com/office/officeart/2005/8/layout/pList2"/>
    <dgm:cxn modelId="{E20E406A-49FA-47EB-BED2-2BC43620089B}" type="presParOf" srcId="{6A26F91F-63FF-4492-AFD3-EC0886C1DA11}" destId="{4973DC59-8D1E-4757-875B-FC4870C7B205}" srcOrd="1" destOrd="0" presId="urn:microsoft.com/office/officeart/2005/8/layout/pList2"/>
    <dgm:cxn modelId="{D6BEFA2A-F8BE-4359-AFFB-95494C60D6D6}" type="presParOf" srcId="{6A26F91F-63FF-4492-AFD3-EC0886C1DA11}" destId="{06B1DA69-30FC-4439-A09B-651A464A974A}" srcOrd="2" destOrd="0" presId="urn:microsoft.com/office/officeart/2005/8/layout/pList2"/>
    <dgm:cxn modelId="{5CA1367C-2ABB-41B1-BEE8-BAA8A73E28D6}" type="presParOf" srcId="{D166BA03-0B85-4C85-A2D1-1DA3D6CC7AA8}" destId="{558C946F-77A1-4A05-BDA5-CDA5CED5FF58}" srcOrd="1" destOrd="0" presId="urn:microsoft.com/office/officeart/2005/8/layout/pList2"/>
    <dgm:cxn modelId="{B4444293-34A4-402E-ADD0-5905CB3BC73B}" type="presParOf" srcId="{D166BA03-0B85-4C85-A2D1-1DA3D6CC7AA8}" destId="{6EDCEF57-32A9-407E-95CD-AEA6D5B2CFB3}" srcOrd="2" destOrd="0" presId="urn:microsoft.com/office/officeart/2005/8/layout/pList2"/>
    <dgm:cxn modelId="{BE499F2E-3636-4F0C-B6AA-7892AA49CF25}" type="presParOf" srcId="{6EDCEF57-32A9-407E-95CD-AEA6D5B2CFB3}" destId="{26F0A679-5373-461D-B56E-ACBFF11DC7B7}" srcOrd="0" destOrd="0" presId="urn:microsoft.com/office/officeart/2005/8/layout/pList2"/>
    <dgm:cxn modelId="{062D544B-5F78-4014-B254-6026FDB31F99}" type="presParOf" srcId="{6EDCEF57-32A9-407E-95CD-AEA6D5B2CFB3}" destId="{95056F4D-81F8-4198-85D7-257AA28BF7AA}" srcOrd="1" destOrd="0" presId="urn:microsoft.com/office/officeart/2005/8/layout/pList2"/>
    <dgm:cxn modelId="{765182AE-7CF3-4994-8EB4-D461C4E32207}" type="presParOf" srcId="{6EDCEF57-32A9-407E-95CD-AEA6D5B2CFB3}" destId="{FF996FDA-0BEE-42FA-A293-27EE7AF16041}" srcOrd="2" destOrd="0" presId="urn:microsoft.com/office/officeart/2005/8/layout/pList2"/>
    <dgm:cxn modelId="{D40BC14F-CA87-4275-867B-750B7096DBA7}" type="presParOf" srcId="{D166BA03-0B85-4C85-A2D1-1DA3D6CC7AA8}" destId="{69F3379C-6E10-47C3-9A99-6F9D86D80E7F}" srcOrd="3" destOrd="0" presId="urn:microsoft.com/office/officeart/2005/8/layout/pList2"/>
    <dgm:cxn modelId="{A03D79E7-4277-4047-88F8-C573E1ACD7D9}" type="presParOf" srcId="{D166BA03-0B85-4C85-A2D1-1DA3D6CC7AA8}" destId="{75C3F757-8861-4947-B70F-7F292194504B}" srcOrd="4" destOrd="0" presId="urn:microsoft.com/office/officeart/2005/8/layout/pList2"/>
    <dgm:cxn modelId="{998328EB-E640-46D2-B83E-50B55C423921}" type="presParOf" srcId="{75C3F757-8861-4947-B70F-7F292194504B}" destId="{D2C5FBC7-618A-4270-8EAE-A2760D2ADFF3}" srcOrd="0" destOrd="0" presId="urn:microsoft.com/office/officeart/2005/8/layout/pList2"/>
    <dgm:cxn modelId="{95446BAE-7E23-408A-8B54-8A5942E81050}" type="presParOf" srcId="{75C3F757-8861-4947-B70F-7F292194504B}" destId="{6E27134B-129B-4529-81A4-661599C50F9C}" srcOrd="1" destOrd="0" presId="urn:microsoft.com/office/officeart/2005/8/layout/pList2"/>
    <dgm:cxn modelId="{0C9272CD-B2E0-4E36-8E57-AC9647A2338F}" type="presParOf" srcId="{75C3F757-8861-4947-B70F-7F292194504B}" destId="{F6DC6C18-ECC6-44B8-AF11-56507FB2AFBA}" srcOrd="2" destOrd="0" presId="urn:microsoft.com/office/officeart/2005/8/layout/pList2"/>
    <dgm:cxn modelId="{22118492-72FE-4179-98EF-0F2BB3647018}" type="presParOf" srcId="{D166BA03-0B85-4C85-A2D1-1DA3D6CC7AA8}" destId="{DA14F935-449D-4203-AFC7-6FC4341616F4}" srcOrd="5" destOrd="0" presId="urn:microsoft.com/office/officeart/2005/8/layout/pList2"/>
    <dgm:cxn modelId="{73E66151-A786-448B-8500-FB1E126840D5}" type="presParOf" srcId="{D166BA03-0B85-4C85-A2D1-1DA3D6CC7AA8}" destId="{86CFD39A-62DD-49FF-B3A8-97A79A813A14}" srcOrd="6" destOrd="0" presId="urn:microsoft.com/office/officeart/2005/8/layout/pList2"/>
    <dgm:cxn modelId="{98D47204-DDD9-48D0-99FA-37D56EC16FD3}" type="presParOf" srcId="{86CFD39A-62DD-49FF-B3A8-97A79A813A14}" destId="{97F73739-FB03-42AA-9997-96580FB14055}" srcOrd="0" destOrd="0" presId="urn:microsoft.com/office/officeart/2005/8/layout/pList2"/>
    <dgm:cxn modelId="{F081831D-392D-4F0F-8C60-E07E146B88BE}" type="presParOf" srcId="{86CFD39A-62DD-49FF-B3A8-97A79A813A14}" destId="{BCD83192-2145-41A6-BD50-9D78C42E96F4}" srcOrd="1" destOrd="0" presId="urn:microsoft.com/office/officeart/2005/8/layout/pList2"/>
    <dgm:cxn modelId="{AEE669E0-B8CD-44AF-B072-B250670E9E90}" type="presParOf" srcId="{86CFD39A-62DD-49FF-B3A8-97A79A813A14}" destId="{A923852A-128E-4B6A-945C-F25C32985E60}" srcOrd="2" destOrd="0" presId="urn:microsoft.com/office/officeart/2005/8/layout/pList2"/>
    <dgm:cxn modelId="{D1BCBA97-BA04-4064-ACAA-C799791D60AE}" type="presParOf" srcId="{D166BA03-0B85-4C85-A2D1-1DA3D6CC7AA8}" destId="{BEBC2336-C85A-4D85-8A72-D518A572ED74}" srcOrd="7" destOrd="0" presId="urn:microsoft.com/office/officeart/2005/8/layout/pList2"/>
    <dgm:cxn modelId="{0E5B4AD2-2570-461A-BFCC-7119E58CABFD}" type="presParOf" srcId="{D166BA03-0B85-4C85-A2D1-1DA3D6CC7AA8}" destId="{1BBA1F37-FD3C-46EB-ACB4-4D1290A41C59}" srcOrd="8" destOrd="0" presId="urn:microsoft.com/office/officeart/2005/8/layout/pList2"/>
    <dgm:cxn modelId="{BDDAC1A2-FDC3-4069-A549-9679D446F207}" type="presParOf" srcId="{1BBA1F37-FD3C-46EB-ACB4-4D1290A41C59}" destId="{217A3DA1-1CC0-4433-80F6-1B2B70F3248C}" srcOrd="0" destOrd="0" presId="urn:microsoft.com/office/officeart/2005/8/layout/pList2"/>
    <dgm:cxn modelId="{FB179DB1-D852-4ED4-84BE-4C192EB5BC46}" type="presParOf" srcId="{1BBA1F37-FD3C-46EB-ACB4-4D1290A41C59}" destId="{9BAEF94A-1CCF-4080-9A98-AB2DCD7D25DF}" srcOrd="1" destOrd="0" presId="urn:microsoft.com/office/officeart/2005/8/layout/pList2"/>
    <dgm:cxn modelId="{A578E5F2-5BD3-4551-A9A2-79018D101C83}" type="presParOf" srcId="{1BBA1F37-FD3C-46EB-ACB4-4D1290A41C59}" destId="{7966D6E6-49C0-443A-B674-BCBC28B40C31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4C6FF-6870-4B1D-B3D6-750032182611}">
      <dsp:nvSpPr>
        <dsp:cNvPr id="0" name=""/>
        <dsp:cNvSpPr/>
      </dsp:nvSpPr>
      <dsp:spPr>
        <a:xfrm>
          <a:off x="0" y="215553"/>
          <a:ext cx="11598275" cy="175936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B1DA69-30FC-4439-A09B-651A464A974A}">
      <dsp:nvSpPr>
        <dsp:cNvPr id="0" name=""/>
        <dsp:cNvSpPr/>
      </dsp:nvSpPr>
      <dsp:spPr>
        <a:xfrm>
          <a:off x="437241" y="307880"/>
          <a:ext cx="1910527" cy="16063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753ACE-1A40-4191-AF2A-B71C26D2626E}">
      <dsp:nvSpPr>
        <dsp:cNvPr id="0" name=""/>
        <dsp:cNvSpPr/>
      </dsp:nvSpPr>
      <dsp:spPr>
        <a:xfrm rot="10800000">
          <a:off x="353528" y="1973458"/>
          <a:ext cx="2118785" cy="2966605"/>
        </a:xfrm>
        <a:prstGeom prst="round2SameRect">
          <a:avLst>
            <a:gd name="adj1" fmla="val 10500"/>
            <a:gd name="adj2" fmla="val 0"/>
          </a:avLst>
        </a:prstGeom>
        <a:solidFill>
          <a:srgbClr val="B2D7E7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Montserrat" panose="00000500000000000000" pitchFamily="50" charset="0"/>
            </a:rPr>
            <a:t>DEMO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Montserrat" panose="00000500000000000000" pitchFamily="50" charset="0"/>
            </a:rPr>
            <a:t>FREE</a:t>
          </a:r>
          <a:br>
            <a:rPr lang="en-US" sz="1600" b="1" kern="1200" dirty="0">
              <a:latin typeface="Montserrat" panose="00000500000000000000" pitchFamily="50" charset="0"/>
            </a:rPr>
          </a:br>
          <a:br>
            <a:rPr lang="en-US" sz="900" b="1" kern="1200" dirty="0">
              <a:latin typeface="Montserrat" panose="00000500000000000000" pitchFamily="50" charset="0"/>
            </a:rPr>
          </a:br>
          <a:r>
            <a:rPr lang="en-US" sz="800" b="1" kern="1200" dirty="0">
              <a:latin typeface="Montserrat" panose="00000500000000000000" pitchFamily="50" charset="0"/>
            </a:rPr>
            <a:t>30 DAY </a:t>
          </a:r>
          <a:r>
            <a:rPr lang="en-NL" sz="800" kern="1200" dirty="0">
              <a:latin typeface="Montserrat" panose="00000500000000000000" pitchFamily="50" charset="0"/>
            </a:rPr>
            <a:t>TRIAL BASED</a:t>
          </a:r>
          <a:br>
            <a:rPr lang="en-US" sz="800" kern="1200" dirty="0">
              <a:latin typeface="Montserrat" panose="00000500000000000000" pitchFamily="50" charset="0"/>
            </a:rPr>
          </a:br>
          <a:r>
            <a:rPr lang="en-NL" sz="800" kern="1200" dirty="0">
              <a:latin typeface="Montserrat" panose="00000500000000000000" pitchFamily="50" charset="0"/>
            </a:rPr>
            <a:t> PROFESSIONAL VERSION </a:t>
          </a:r>
          <a:br>
            <a:rPr lang="en-US" sz="800" kern="1200" dirty="0">
              <a:latin typeface="Montserrat" panose="00000500000000000000" pitchFamily="50" charset="0"/>
            </a:rPr>
          </a:br>
          <a:br>
            <a:rPr lang="en-US" sz="800" kern="1200" dirty="0">
              <a:latin typeface="Montserrat" panose="00000500000000000000" pitchFamily="50" charset="0"/>
            </a:rPr>
          </a:br>
          <a:r>
            <a:rPr lang="en-US" sz="800" kern="1200" dirty="0">
              <a:latin typeface="Montserrat" panose="00000500000000000000" pitchFamily="50" charset="0"/>
            </a:rPr>
            <a:t>PRINTS WITH </a:t>
          </a:r>
          <a:r>
            <a:rPr lang="en-NL" sz="800" kern="1200" dirty="0">
              <a:latin typeface="Montserrat" panose="00000500000000000000" pitchFamily="50" charset="0"/>
            </a:rPr>
            <a:t>WATERMARK</a:t>
          </a:r>
          <a:br>
            <a:rPr lang="en-US" sz="800" kern="1200" dirty="0">
              <a:latin typeface="Montserrat" panose="00000500000000000000" pitchFamily="50" charset="0"/>
            </a:rPr>
          </a:br>
          <a:br>
            <a:rPr lang="en-US" sz="800" kern="1200" dirty="0">
              <a:latin typeface="Montserrat" panose="00000500000000000000" pitchFamily="50" charset="0"/>
            </a:rPr>
          </a:br>
          <a:r>
            <a:rPr lang="en-US" sz="800" kern="1200" dirty="0">
              <a:latin typeface="Montserrat" panose="00000500000000000000" pitchFamily="50" charset="0"/>
            </a:rPr>
            <a:t>TO TRY ALL </a:t>
          </a:r>
          <a:r>
            <a:rPr lang="en-NL" sz="800" kern="1200" dirty="0">
              <a:latin typeface="Montserrat" panose="00000500000000000000" pitchFamily="50" charset="0"/>
            </a:rPr>
            <a:t>PROFESSIONAL </a:t>
          </a:r>
          <a:r>
            <a:rPr lang="en-NL" sz="800" kern="1200">
              <a:latin typeface="Montserrat" panose="00000500000000000000" pitchFamily="50" charset="0"/>
            </a:rPr>
            <a:t>FEATURES </a:t>
          </a:r>
          <a:endParaRPr lang="en-US" sz="800" kern="1200">
            <a:latin typeface="Montserrat" panose="00000500000000000000" pitchFamily="50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>
            <a:latin typeface="Montserrat" panose="00000500000000000000" pitchFamily="50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>
              <a:latin typeface="Montserrat" panose="00000500000000000000" pitchFamily="50" charset="0"/>
            </a:rPr>
            <a:t>UPGRADEABLE</a:t>
          </a:r>
          <a:endParaRPr lang="en-US" sz="800" kern="1200" dirty="0">
            <a:latin typeface="Montserrat" panose="00000500000000000000" pitchFamily="50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b="1" kern="1200" dirty="0">
            <a:latin typeface="Montserrat" panose="00000500000000000000" pitchFamily="50" charset="0"/>
          </a:endParaRPr>
        </a:p>
      </dsp:txBody>
      <dsp:txXfrm rot="10800000">
        <a:off x="418688" y="1973458"/>
        <a:ext cx="1988465" cy="2901445"/>
      </dsp:txXfrm>
    </dsp:sp>
    <dsp:sp modelId="{FF996FDA-0BEE-42FA-A293-27EE7AF16041}">
      <dsp:nvSpPr>
        <dsp:cNvPr id="0" name=""/>
        <dsp:cNvSpPr/>
      </dsp:nvSpPr>
      <dsp:spPr>
        <a:xfrm>
          <a:off x="2650765" y="307880"/>
          <a:ext cx="1910527" cy="16063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F0A679-5373-461D-B56E-ACBFF11DC7B7}">
      <dsp:nvSpPr>
        <dsp:cNvPr id="0" name=""/>
        <dsp:cNvSpPr/>
      </dsp:nvSpPr>
      <dsp:spPr>
        <a:xfrm rot="10800000">
          <a:off x="2546636" y="1973458"/>
          <a:ext cx="2118785" cy="2966605"/>
        </a:xfrm>
        <a:prstGeom prst="round2SameRect">
          <a:avLst>
            <a:gd name="adj1" fmla="val 10500"/>
            <a:gd name="adj2" fmla="val 0"/>
          </a:avLst>
        </a:prstGeom>
        <a:solidFill>
          <a:srgbClr val="B2D7E7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Montserrat" panose="00000500000000000000" pitchFamily="50" charset="0"/>
            </a:rPr>
            <a:t>CLASSIC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Montserrat" panose="00000500000000000000" pitchFamily="50" charset="0"/>
            </a:rPr>
            <a:t>$100,-</a:t>
          </a:r>
          <a:br>
            <a:rPr lang="en-US" sz="900" b="1" kern="1200" dirty="0">
              <a:latin typeface="Montserrat" panose="00000500000000000000" pitchFamily="50" charset="0"/>
            </a:rPr>
          </a:br>
          <a:br>
            <a:rPr lang="en-US" sz="900" b="1" kern="1200" dirty="0">
              <a:latin typeface="Montserrat" panose="00000500000000000000" pitchFamily="50" charset="0"/>
            </a:rPr>
          </a:br>
          <a:r>
            <a:rPr lang="en-US" sz="800" b="0" kern="1200" dirty="0">
              <a:latin typeface="Montserrat" panose="00000500000000000000" pitchFamily="50" charset="0"/>
            </a:rPr>
            <a:t>DESIGN TO PRINT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NO PROJECTS</a:t>
          </a:r>
          <a:br>
            <a:rPr lang="en-US" sz="800" b="0" kern="1200" dirty="0">
              <a:latin typeface="Montserrat" panose="00000500000000000000" pitchFamily="50" charset="0"/>
            </a:rPr>
          </a:br>
          <a:br>
            <a:rPr lang="en-US" sz="800" b="0" kern="1200" dirty="0">
              <a:latin typeface="Montserrat" panose="00000500000000000000" pitchFamily="50" charset="0"/>
            </a:rPr>
          </a:br>
          <a:r>
            <a:rPr lang="en-US" sz="800" b="0" kern="1200" dirty="0">
              <a:latin typeface="Montserrat" panose="00000500000000000000" pitchFamily="50" charset="0"/>
            </a:rPr>
            <a:t>CARDSTUDIO 1.0 CONVERSION CARD DESIGN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PRINT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UPGRADEABLE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b="1" kern="1200" dirty="0">
            <a:latin typeface="Montserrat" panose="00000500000000000000" pitchFamily="50" charset="0"/>
          </a:endParaRPr>
        </a:p>
      </dsp:txBody>
      <dsp:txXfrm rot="10800000">
        <a:off x="2611796" y="1973458"/>
        <a:ext cx="1988465" cy="2901445"/>
      </dsp:txXfrm>
    </dsp:sp>
    <dsp:sp modelId="{F6DC6C18-ECC6-44B8-AF11-56507FB2AFBA}">
      <dsp:nvSpPr>
        <dsp:cNvPr id="0" name=""/>
        <dsp:cNvSpPr/>
      </dsp:nvSpPr>
      <dsp:spPr>
        <a:xfrm>
          <a:off x="4843873" y="307880"/>
          <a:ext cx="1910527" cy="16063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C5FBC7-618A-4270-8EAE-A2760D2ADFF3}">
      <dsp:nvSpPr>
        <dsp:cNvPr id="0" name=""/>
        <dsp:cNvSpPr/>
      </dsp:nvSpPr>
      <dsp:spPr>
        <a:xfrm rot="10800000">
          <a:off x="4739744" y="1973458"/>
          <a:ext cx="2118785" cy="2966605"/>
        </a:xfrm>
        <a:prstGeom prst="round2SameRect">
          <a:avLst>
            <a:gd name="adj1" fmla="val 10500"/>
            <a:gd name="adj2" fmla="val 0"/>
          </a:avLst>
        </a:prstGeom>
        <a:solidFill>
          <a:srgbClr val="B2D7E7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Montserrat" panose="00000500000000000000" pitchFamily="50" charset="0"/>
            </a:rPr>
            <a:t>STANDARD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Montserrat" panose="00000500000000000000" pitchFamily="50" charset="0"/>
            </a:rPr>
            <a:t>$350,-</a:t>
          </a:r>
          <a:endParaRPr lang="en-US" sz="900" b="1" kern="1200" dirty="0">
            <a:latin typeface="Montserrat" panose="00000500000000000000" pitchFamily="50" charset="0"/>
          </a:endParaRP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UNLIMITED CARD DESIGNS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1 PROJECT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UNLIMITED DATA RECORDS</a:t>
          </a:r>
          <a:br>
            <a:rPr lang="en-US" sz="800" b="0" kern="1200" dirty="0">
              <a:latin typeface="Montserrat" panose="00000500000000000000" pitchFamily="50" charset="0"/>
            </a:rPr>
          </a:br>
          <a:br>
            <a:rPr lang="en-US" sz="800" b="0" kern="1200" dirty="0">
              <a:latin typeface="Montserrat" panose="00000500000000000000" pitchFamily="50" charset="0"/>
            </a:rPr>
          </a:br>
          <a:r>
            <a:rPr lang="en-US" sz="800" b="0" kern="1200" dirty="0">
              <a:latin typeface="Montserrat" panose="00000500000000000000" pitchFamily="50" charset="0"/>
            </a:rPr>
            <a:t>ALL STANDARD FUNCTIONS</a:t>
          </a:r>
          <a:br>
            <a:rPr lang="en-US" sz="800" b="0" kern="1200" dirty="0">
              <a:latin typeface="Montserrat" panose="00000500000000000000" pitchFamily="50" charset="0"/>
            </a:rPr>
          </a:br>
          <a:br>
            <a:rPr lang="en-US" sz="800" b="0" kern="1200" dirty="0">
              <a:latin typeface="Montserrat" panose="00000500000000000000" pitchFamily="50" charset="0"/>
            </a:rPr>
          </a:br>
          <a:r>
            <a:rPr lang="en-US" sz="800" b="0" kern="1200" dirty="0">
              <a:latin typeface="Montserrat" panose="00000500000000000000" pitchFamily="50" charset="0"/>
            </a:rPr>
            <a:t>CARDSTUDIO 1.0 PROJECT CONVERSION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UPGRADEABLE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b="1" kern="1200" dirty="0">
            <a:latin typeface="Montserrat" panose="00000500000000000000" pitchFamily="50" charset="0"/>
          </a:endParaRP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b="1" kern="1200" dirty="0">
            <a:latin typeface="Montserrat" panose="00000500000000000000" pitchFamily="50" charset="0"/>
          </a:endParaRPr>
        </a:p>
      </dsp:txBody>
      <dsp:txXfrm rot="10800000">
        <a:off x="4804904" y="1973458"/>
        <a:ext cx="1988465" cy="2901445"/>
      </dsp:txXfrm>
    </dsp:sp>
    <dsp:sp modelId="{A923852A-128E-4B6A-945C-F25C32985E60}">
      <dsp:nvSpPr>
        <dsp:cNvPr id="0" name=""/>
        <dsp:cNvSpPr/>
      </dsp:nvSpPr>
      <dsp:spPr>
        <a:xfrm>
          <a:off x="7036981" y="307880"/>
          <a:ext cx="1910527" cy="16063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F73739-FB03-42AA-9997-96580FB14055}">
      <dsp:nvSpPr>
        <dsp:cNvPr id="0" name=""/>
        <dsp:cNvSpPr/>
      </dsp:nvSpPr>
      <dsp:spPr>
        <a:xfrm rot="10800000">
          <a:off x="6932852" y="1973458"/>
          <a:ext cx="2118785" cy="2966605"/>
        </a:xfrm>
        <a:prstGeom prst="round2SameRect">
          <a:avLst>
            <a:gd name="adj1" fmla="val 10500"/>
            <a:gd name="adj2" fmla="val 0"/>
          </a:avLst>
        </a:prstGeom>
        <a:solidFill>
          <a:srgbClr val="B2D7E7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Montserrat" panose="00000500000000000000" pitchFamily="50" charset="0"/>
            </a:rPr>
            <a:t>ENTERPRISE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Montserrat" panose="00000500000000000000" pitchFamily="50" charset="0"/>
            </a:rPr>
            <a:t>$850,-</a:t>
          </a:r>
          <a:endParaRPr lang="en-US" sz="900" b="1" kern="1200" dirty="0">
            <a:latin typeface="Montserrat" panose="00000500000000000000" pitchFamily="50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UNLIMITED CARD DESIGNS</a:t>
          </a:r>
          <a:endParaRPr lang="en-US" sz="800" b="1" kern="1200" dirty="0">
            <a:latin typeface="Montserrat" panose="00000500000000000000" pitchFamily="50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UNLIMITED  PROJECTS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UNLIMITED DATA RECORDS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ALL STANDARD FUNCTIONS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CARDSTUDIO 1.0 DATABASE CONVERSION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UPGRADEABLE</a:t>
          </a:r>
          <a:br>
            <a:rPr lang="en-US" sz="900" b="0" kern="1200" dirty="0">
              <a:latin typeface="Montserrat" panose="00000500000000000000" pitchFamily="50" charset="0"/>
            </a:rPr>
          </a:br>
          <a:r>
            <a:rPr lang="en-US" sz="900" b="1" kern="1200" dirty="0">
              <a:latin typeface="Montserrat" panose="00000500000000000000" pitchFamily="50" charset="0"/>
            </a:rPr>
            <a:t>CONNECT</a:t>
          </a:r>
          <a:br>
            <a:rPr lang="en-US" sz="900" b="1" kern="1200" dirty="0">
              <a:latin typeface="Montserrat" panose="00000500000000000000" pitchFamily="50" charset="0"/>
            </a:rPr>
          </a:br>
          <a:r>
            <a:rPr lang="en-US" sz="800" b="0" kern="1200" dirty="0">
              <a:latin typeface="Montserrat" panose="00000500000000000000" pitchFamily="50" charset="0"/>
            </a:rPr>
            <a:t>Full external database connectivity capabilities for MS Access, MS SQL, MySQL and Oracle databases. Generic ODBC driver support.</a:t>
          </a:r>
        </a:p>
      </dsp:txBody>
      <dsp:txXfrm rot="10800000">
        <a:off x="6998012" y="1973458"/>
        <a:ext cx="1988465" cy="2901445"/>
      </dsp:txXfrm>
    </dsp:sp>
    <dsp:sp modelId="{7966D6E6-49C0-443A-B674-BCBC28B40C31}">
      <dsp:nvSpPr>
        <dsp:cNvPr id="0" name=""/>
        <dsp:cNvSpPr/>
      </dsp:nvSpPr>
      <dsp:spPr>
        <a:xfrm>
          <a:off x="9230089" y="307880"/>
          <a:ext cx="1910527" cy="16063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7A3DA1-1CC0-4433-80F6-1B2B70F3248C}">
      <dsp:nvSpPr>
        <dsp:cNvPr id="0" name=""/>
        <dsp:cNvSpPr/>
      </dsp:nvSpPr>
      <dsp:spPr>
        <a:xfrm rot="10800000">
          <a:off x="9125960" y="1973458"/>
          <a:ext cx="2118785" cy="2966605"/>
        </a:xfrm>
        <a:prstGeom prst="round2SameRect">
          <a:avLst>
            <a:gd name="adj1" fmla="val 10500"/>
            <a:gd name="adj2" fmla="val 0"/>
          </a:avLst>
        </a:prstGeom>
        <a:solidFill>
          <a:srgbClr val="B2D7E7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Montserrat" panose="00000500000000000000" pitchFamily="50" charset="0"/>
            </a:rPr>
            <a:t>PROFESSIONAL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Montserrat" panose="00000500000000000000" pitchFamily="50" charset="0"/>
            </a:rPr>
            <a:t>$1350,-</a:t>
          </a:r>
          <a:endParaRPr lang="en-US" sz="900" b="1" kern="1200" dirty="0">
            <a:latin typeface="Montserrat" panose="00000500000000000000" pitchFamily="50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UNLIMITED CARD DESIGNS</a:t>
          </a:r>
          <a:endParaRPr lang="en-US" sz="800" b="1" kern="1200" dirty="0">
            <a:latin typeface="Montserrat" panose="00000500000000000000" pitchFamily="50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UNLIMITED  PROJECTS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UNLIMITED DATA RECORDS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ALL STANDARD FUNCTIONS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>
              <a:latin typeface="Montserrat" panose="00000500000000000000" pitchFamily="50" charset="0"/>
            </a:rPr>
            <a:t>CARDSTUDIO 1.0 DATABASE CONVERSION</a:t>
          </a:r>
          <a:br>
            <a:rPr lang="en-US" sz="900" b="0" kern="1200" dirty="0">
              <a:latin typeface="Montserrat" panose="00000500000000000000" pitchFamily="50" charset="0"/>
            </a:rPr>
          </a:br>
          <a:r>
            <a:rPr lang="en-US" sz="900" b="1" kern="1200" dirty="0">
              <a:latin typeface="Montserrat" panose="00000500000000000000" pitchFamily="50" charset="0"/>
            </a:rPr>
            <a:t>CONNECT </a:t>
          </a:r>
          <a:br>
            <a:rPr lang="en-US" sz="900" b="1" kern="1200" dirty="0">
              <a:latin typeface="Montserrat" panose="00000500000000000000" pitchFamily="50" charset="0"/>
            </a:rPr>
          </a:br>
          <a:r>
            <a:rPr lang="en-US" sz="900" b="1" kern="1200" dirty="0">
              <a:latin typeface="Montserrat" panose="00000500000000000000" pitchFamily="50" charset="0"/>
            </a:rPr>
            <a:t>+ </a:t>
          </a:r>
          <a:br>
            <a:rPr lang="en-US" sz="900" b="1" kern="1200" dirty="0">
              <a:latin typeface="Montserrat" panose="00000500000000000000" pitchFamily="50" charset="0"/>
            </a:rPr>
          </a:br>
          <a:r>
            <a:rPr lang="en-US" sz="900" b="1" kern="1200" dirty="0">
              <a:latin typeface="Montserrat" panose="00000500000000000000" pitchFamily="50" charset="0"/>
            </a:rPr>
            <a:t>ENCODE</a:t>
          </a:r>
          <a:br>
            <a:rPr lang="en-US" sz="900" b="1" kern="1200" dirty="0">
              <a:latin typeface="Montserrat" panose="00000500000000000000" pitchFamily="50" charset="0"/>
            </a:rPr>
          </a:br>
          <a:r>
            <a:rPr lang="en-US" sz="800" kern="1200" dirty="0">
              <a:latin typeface="Montserrat" panose="00000500000000000000" pitchFamily="50" charset="0"/>
            </a:rPr>
            <a:t>MIFARE Classic, Plus &amp; DESFire</a:t>
          </a:r>
          <a:endParaRPr lang="en-US" sz="800" b="1" kern="1200" dirty="0">
            <a:latin typeface="Montserrat" panose="00000500000000000000" pitchFamily="50" charset="0"/>
          </a:endParaRPr>
        </a:p>
      </dsp:txBody>
      <dsp:txXfrm rot="10800000">
        <a:off x="9191120" y="1973458"/>
        <a:ext cx="1988465" cy="2901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A5D97-CA80-485C-9F78-F2D50C4C4081}" type="datetimeFigureOut">
              <a:rPr lang="en-NL" smtClean="0"/>
              <a:t>28/05/2018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235EC-4487-4A9F-96CC-A2D7AF1CCF6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83218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235EC-4487-4A9F-96CC-A2D7AF1CCF60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00500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C2312-173D-40D7-ABC8-0607C80AC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69672"/>
            <a:ext cx="9144000" cy="2387600"/>
          </a:xfrm>
        </p:spPr>
        <p:txBody>
          <a:bodyPr anchor="b"/>
          <a:lstStyle>
            <a:lvl1pPr algn="ctr">
              <a:defRPr sz="6000">
                <a:latin typeface="Proxima Nova Extrabold" panose="02000506030000020004" pitchFamily="50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CF0AF5-0E71-49B2-9D98-B00D612C86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49347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Proxima Nova" panose="02000506030000020004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NL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3840DB-63FB-4FC2-90E6-AA73079D10CD}"/>
              </a:ext>
            </a:extLst>
          </p:cNvPr>
          <p:cNvSpPr/>
          <p:nvPr userDrawn="1"/>
        </p:nvSpPr>
        <p:spPr>
          <a:xfrm>
            <a:off x="0" y="6245352"/>
            <a:ext cx="12192000" cy="612648"/>
          </a:xfrm>
          <a:prstGeom prst="rect">
            <a:avLst/>
          </a:prstGeom>
          <a:solidFill>
            <a:srgbClr val="007CB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pic>
        <p:nvPicPr>
          <p:cNvPr id="15" name="Picture 14" descr="A star in the dark&#10;&#10;Description generated with high confidence">
            <a:extLst>
              <a:ext uri="{FF2B5EF4-FFF2-40B4-BE49-F238E27FC236}">
                <a16:creationId xmlns:a16="http://schemas.microsoft.com/office/drawing/2014/main" id="{763A91B3-B29B-4EC4-8E14-30512F4E7C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29" y="-346750"/>
            <a:ext cx="4447142" cy="33353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3642-2BC8-4867-B1DF-054352E1C4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849" y="4997049"/>
            <a:ext cx="1248303" cy="1248303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1585A898-54E2-4F15-A62B-861BF8B9D2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19548256-7791-417B-90D9-7981B11A4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F5D3DA6-BCB0-46D7-83FA-F08FCF45C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294351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24C6B-1F46-47E4-9239-84B3CC3C8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7D389-CB44-4A23-80B5-5EFBDEADF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CC5451EE-9E7F-482E-9A8E-9D9BF453FA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1AD4ABB3-4D13-4C9B-8151-26C58B096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51DDFFC1-9573-4899-A610-722329751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31671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39825D-5C10-435C-A56B-F4AE336C51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61F66-ED28-49F8-9E52-DC2F784DD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58C8CCDE-EF97-4E53-BED7-C10AB4D8F2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4F096C87-FDE5-46D5-8D31-F276E0101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1F2758C0-75A9-4E5C-B10F-F050A864B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66017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AD5B7-5268-4CE7-AB77-FF6AC6C53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1F1A3-78F8-404F-9326-A8EA97B84E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3575E7A4-3208-48C0-B1B1-1F0836CE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B4EC120B-D860-4A3C-8C67-B648169A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D4F6C2C1-C030-4AEC-BCDC-771C3A3F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07268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9ED42-7224-4FE4-AA8D-3A8A7E7D0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F35CBE-EBA3-4535-AB55-8F8A707B9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F8878FA8-E37E-4357-B185-753747EBEE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A9DC7283-FA93-4AA4-B678-DC8E3190F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178A0943-644A-4B36-9ABE-A07ABB3EC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68606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542B-B7C1-488E-A181-53BB9FF5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0E08E-D1A9-4F5F-BDAF-26944EEA4D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773C5-DB2C-4F53-AEDB-2B04EC524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12" name="Date Placeholder 17">
            <a:extLst>
              <a:ext uri="{FF2B5EF4-FFF2-40B4-BE49-F238E27FC236}">
                <a16:creationId xmlns:a16="http://schemas.microsoft.com/office/drawing/2014/main" id="{F0C7AAE7-2CC7-431B-A569-462C34C2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13" name="Footer Placeholder 18">
            <a:extLst>
              <a:ext uri="{FF2B5EF4-FFF2-40B4-BE49-F238E27FC236}">
                <a16:creationId xmlns:a16="http://schemas.microsoft.com/office/drawing/2014/main" id="{26970254-0C8E-4436-9D07-3A594670D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4" name="Slide Number Placeholder 19">
            <a:extLst>
              <a:ext uri="{FF2B5EF4-FFF2-40B4-BE49-F238E27FC236}">
                <a16:creationId xmlns:a16="http://schemas.microsoft.com/office/drawing/2014/main" id="{E8F59D32-464A-4750-AFEF-67EAD3F06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115919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B7BEF-1B72-430F-B741-FB662E8B6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6926CC-01EA-47F0-8FC4-0E5EC4576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B2EFE3-77BD-482A-8599-3E123E7599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0FC6A-2AC1-41F6-81CF-FE479DC70C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76F700-E328-46E4-BDF9-1B303B3D36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11" name="Date Placeholder 17">
            <a:extLst>
              <a:ext uri="{FF2B5EF4-FFF2-40B4-BE49-F238E27FC236}">
                <a16:creationId xmlns:a16="http://schemas.microsoft.com/office/drawing/2014/main" id="{16B4DE96-4838-4CD2-A01D-FE614E4449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12" name="Footer Placeholder 18">
            <a:extLst>
              <a:ext uri="{FF2B5EF4-FFF2-40B4-BE49-F238E27FC236}">
                <a16:creationId xmlns:a16="http://schemas.microsoft.com/office/drawing/2014/main" id="{0F2E8F55-445A-4BFA-8058-368C86DC5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3" name="Slide Number Placeholder 19">
            <a:extLst>
              <a:ext uri="{FF2B5EF4-FFF2-40B4-BE49-F238E27FC236}">
                <a16:creationId xmlns:a16="http://schemas.microsoft.com/office/drawing/2014/main" id="{2A43473B-E239-468A-9B72-B00DA1F6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71816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ED8CF-ACE0-43E3-9E3D-37729B11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7" name="Date Placeholder 17">
            <a:extLst>
              <a:ext uri="{FF2B5EF4-FFF2-40B4-BE49-F238E27FC236}">
                <a16:creationId xmlns:a16="http://schemas.microsoft.com/office/drawing/2014/main" id="{C0772A53-F539-4A72-9244-A83F93E674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8" name="Footer Placeholder 18">
            <a:extLst>
              <a:ext uri="{FF2B5EF4-FFF2-40B4-BE49-F238E27FC236}">
                <a16:creationId xmlns:a16="http://schemas.microsoft.com/office/drawing/2014/main" id="{9C44E936-B84D-4292-AB6D-CA0969F2E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9" name="Slide Number Placeholder 19">
            <a:extLst>
              <a:ext uri="{FF2B5EF4-FFF2-40B4-BE49-F238E27FC236}">
                <a16:creationId xmlns:a16="http://schemas.microsoft.com/office/drawing/2014/main" id="{54D28DE9-5B19-45F7-88BA-576958833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6905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7">
            <a:extLst>
              <a:ext uri="{FF2B5EF4-FFF2-40B4-BE49-F238E27FC236}">
                <a16:creationId xmlns:a16="http://schemas.microsoft.com/office/drawing/2014/main" id="{27A3347E-9FEE-4E8A-A1FD-315176427B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7" name="Footer Placeholder 18">
            <a:extLst>
              <a:ext uri="{FF2B5EF4-FFF2-40B4-BE49-F238E27FC236}">
                <a16:creationId xmlns:a16="http://schemas.microsoft.com/office/drawing/2014/main" id="{8B464B78-8596-4136-8B9D-5B09922E4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8" name="Slide Number Placeholder 19">
            <a:extLst>
              <a:ext uri="{FF2B5EF4-FFF2-40B4-BE49-F238E27FC236}">
                <a16:creationId xmlns:a16="http://schemas.microsoft.com/office/drawing/2014/main" id="{9C6F7EA7-547E-450B-81B4-07F8B7441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12849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BBD27-A269-4C32-B1D7-6F39114B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F6640-4FA3-4A11-9D7A-86330FE38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2A0F0D-71D9-4511-BA04-6A5F5DC8D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17">
            <a:extLst>
              <a:ext uri="{FF2B5EF4-FFF2-40B4-BE49-F238E27FC236}">
                <a16:creationId xmlns:a16="http://schemas.microsoft.com/office/drawing/2014/main" id="{8A094F31-07F8-4AF7-8B39-5A25079EE3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84417C92-24DC-41D0-979F-78C071F4D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1" name="Slide Number Placeholder 19">
            <a:extLst>
              <a:ext uri="{FF2B5EF4-FFF2-40B4-BE49-F238E27FC236}">
                <a16:creationId xmlns:a16="http://schemas.microsoft.com/office/drawing/2014/main" id="{2CEE3DAB-46E4-4017-8165-79C0FC6CA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05404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3A5E3-BD40-4867-BE14-02920128E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BB3DF5-1D82-42B4-A131-6947CBA4C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9A97E-0722-4DEC-8CD7-10E484041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17">
            <a:extLst>
              <a:ext uri="{FF2B5EF4-FFF2-40B4-BE49-F238E27FC236}">
                <a16:creationId xmlns:a16="http://schemas.microsoft.com/office/drawing/2014/main" id="{4B20C2B4-64BF-4C33-8EBB-CE00B63DA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14953023-7A4A-441A-A57D-0790103A5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1" name="Slide Number Placeholder 19">
            <a:extLst>
              <a:ext uri="{FF2B5EF4-FFF2-40B4-BE49-F238E27FC236}">
                <a16:creationId xmlns:a16="http://schemas.microsoft.com/office/drawing/2014/main" id="{13D7D761-3ED6-4AC0-B55D-BBF034024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14049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4E6B6B-2EFC-4F28-8428-7F90CE6D101B}"/>
              </a:ext>
            </a:extLst>
          </p:cNvPr>
          <p:cNvSpPr/>
          <p:nvPr userDrawn="1"/>
        </p:nvSpPr>
        <p:spPr>
          <a:xfrm>
            <a:off x="0" y="6245352"/>
            <a:ext cx="12192000" cy="612648"/>
          </a:xfrm>
          <a:prstGeom prst="rect">
            <a:avLst/>
          </a:prstGeom>
          <a:solidFill>
            <a:srgbClr val="007CB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12" name="Date Placeholder 17">
            <a:extLst>
              <a:ext uri="{FF2B5EF4-FFF2-40B4-BE49-F238E27FC236}">
                <a16:creationId xmlns:a16="http://schemas.microsoft.com/office/drawing/2014/main" id="{D7FD440C-77F1-4D61-8D9A-D6C1FE43D3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15:12</a:t>
            </a:fld>
            <a:endParaRPr lang="en-NL" dirty="0"/>
          </a:p>
        </p:txBody>
      </p:sp>
      <p:sp>
        <p:nvSpPr>
          <p:cNvPr id="13" name="Footer Placeholder 18">
            <a:extLst>
              <a:ext uri="{FF2B5EF4-FFF2-40B4-BE49-F238E27FC236}">
                <a16:creationId xmlns:a16="http://schemas.microsoft.com/office/drawing/2014/main" id="{20E954FB-7AB4-4FED-8B36-972F409C8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4" name="Slide Number Placeholder 19">
            <a:extLst>
              <a:ext uri="{FF2B5EF4-FFF2-40B4-BE49-F238E27FC236}">
                <a16:creationId xmlns:a16="http://schemas.microsoft.com/office/drawing/2014/main" id="{313FF520-7A47-4D29-AA1D-27A6A0021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567603-02DA-41A3-BF6A-395ABD89A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AD633-5BE7-44B8-A796-01068917C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98448"/>
            <a:ext cx="10515600" cy="4878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45BEB6-CF53-4C91-A877-47B4C23EBD4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9837"/>
            <a:ext cx="561975" cy="895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150452-8902-4364-AD74-1CDA08A377C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8595" y="6262795"/>
            <a:ext cx="595205" cy="59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4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Proxima Nova Extrabold" panose="0200050603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519A-1126-4CC0-9526-0FB2B57DE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260" y="2071172"/>
            <a:ext cx="10763480" cy="1790342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US" sz="4400" b="1" dirty="0">
                <a:latin typeface="Proxima Nova" panose="02000506030000020004" pitchFamily="50" charset="0"/>
              </a:rPr>
            </a:br>
            <a:r>
              <a:rPr lang="en-US" sz="4400" b="1" dirty="0">
                <a:latin typeface="Proxima Nova" panose="02000506030000020004" pitchFamily="50" charset="0"/>
              </a:rPr>
              <a:t>CardStudio</a:t>
            </a:r>
            <a:r>
              <a:rPr lang="en-US" sz="4400" b="1" dirty="0"/>
              <a:t>™</a:t>
            </a:r>
            <a:r>
              <a:rPr lang="en-US" sz="4400" b="1" dirty="0">
                <a:latin typeface="Proxima Nova" panose="02000506030000020004" pitchFamily="50" charset="0"/>
              </a:rPr>
              <a:t> 2.0 Training</a:t>
            </a:r>
            <a:br>
              <a:rPr lang="en-US" sz="4400" b="1" dirty="0">
                <a:latin typeface="Proxima Nova" panose="02000506030000020004" pitchFamily="50" charset="0"/>
              </a:rPr>
            </a:br>
            <a:r>
              <a:rPr lang="en-US" sz="4400" dirty="0">
                <a:latin typeface="Proxima Nova" panose="02000506030000020004" pitchFamily="50" charset="0"/>
              </a:rPr>
              <a:t>General Information</a:t>
            </a:r>
            <a:br>
              <a:rPr lang="en-US" sz="4400" b="1" dirty="0">
                <a:latin typeface="Proxima Nova" panose="02000506030000020004" pitchFamily="50" charset="0"/>
              </a:rPr>
            </a:br>
            <a:endParaRPr lang="en-NL" sz="4400" b="1" dirty="0">
              <a:latin typeface="Proxima Nova" panose="02000506030000020004" pitchFamily="50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14A523-2B7F-4839-9A4E-11A74C6767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08862"/>
            <a:ext cx="9144000" cy="486210"/>
          </a:xfrm>
        </p:spPr>
        <p:txBody>
          <a:bodyPr>
            <a:normAutofit/>
          </a:bodyPr>
          <a:lstStyle/>
          <a:p>
            <a:r>
              <a:rPr lang="en-US" dirty="0"/>
              <a:t>Brno 30-5-2018</a:t>
            </a:r>
            <a:endParaRPr lang="en-NL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068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10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Proxima Nova" panose="02000506030000020004" pitchFamily="50" charset="0"/>
              </a:rPr>
              <a:t>CardStudio</a:t>
            </a:r>
            <a:r>
              <a:rPr lang="en-US" sz="2400" b="1" dirty="0"/>
              <a:t>™</a:t>
            </a:r>
            <a:r>
              <a:rPr lang="en-US" sz="24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CardStudio vs CardStudio 2.0 Card Design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48E3D89-F54B-4199-85B4-2CB96B75E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414230"/>
              </p:ext>
            </p:extLst>
          </p:nvPr>
        </p:nvGraphicFramePr>
        <p:xfrm>
          <a:off x="838201" y="1343092"/>
          <a:ext cx="10515598" cy="46456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74270">
                  <a:extLst>
                    <a:ext uri="{9D8B030D-6E8A-4147-A177-3AD203B41FA5}">
                      <a16:colId xmlns:a16="http://schemas.microsoft.com/office/drawing/2014/main" val="1955107021"/>
                    </a:ext>
                  </a:extLst>
                </a:gridCol>
                <a:gridCol w="881195">
                  <a:extLst>
                    <a:ext uri="{9D8B030D-6E8A-4147-A177-3AD203B41FA5}">
                      <a16:colId xmlns:a16="http://schemas.microsoft.com/office/drawing/2014/main" val="1162332709"/>
                    </a:ext>
                  </a:extLst>
                </a:gridCol>
                <a:gridCol w="1013375">
                  <a:extLst>
                    <a:ext uri="{9D8B030D-6E8A-4147-A177-3AD203B41FA5}">
                      <a16:colId xmlns:a16="http://schemas.microsoft.com/office/drawing/2014/main" val="2769010975"/>
                    </a:ext>
                  </a:extLst>
                </a:gridCol>
                <a:gridCol w="1218988">
                  <a:extLst>
                    <a:ext uri="{9D8B030D-6E8A-4147-A177-3AD203B41FA5}">
                      <a16:colId xmlns:a16="http://schemas.microsoft.com/office/drawing/2014/main" val="2529923430"/>
                    </a:ext>
                  </a:extLst>
                </a:gridCol>
                <a:gridCol w="1294864">
                  <a:extLst>
                    <a:ext uri="{9D8B030D-6E8A-4147-A177-3AD203B41FA5}">
                      <a16:colId xmlns:a16="http://schemas.microsoft.com/office/drawing/2014/main" val="2726121901"/>
                    </a:ext>
                  </a:extLst>
                </a:gridCol>
                <a:gridCol w="881195">
                  <a:extLst>
                    <a:ext uri="{9D8B030D-6E8A-4147-A177-3AD203B41FA5}">
                      <a16:colId xmlns:a16="http://schemas.microsoft.com/office/drawing/2014/main" val="1394305751"/>
                    </a:ext>
                  </a:extLst>
                </a:gridCol>
                <a:gridCol w="1086807">
                  <a:extLst>
                    <a:ext uri="{9D8B030D-6E8A-4147-A177-3AD203B41FA5}">
                      <a16:colId xmlns:a16="http://schemas.microsoft.com/office/drawing/2014/main" val="3832939465"/>
                    </a:ext>
                  </a:extLst>
                </a:gridCol>
                <a:gridCol w="1218988">
                  <a:extLst>
                    <a:ext uri="{9D8B030D-6E8A-4147-A177-3AD203B41FA5}">
                      <a16:colId xmlns:a16="http://schemas.microsoft.com/office/drawing/2014/main" val="3020896091"/>
                    </a:ext>
                  </a:extLst>
                </a:gridCol>
                <a:gridCol w="1245916">
                  <a:extLst>
                    <a:ext uri="{9D8B030D-6E8A-4147-A177-3AD203B41FA5}">
                      <a16:colId xmlns:a16="http://schemas.microsoft.com/office/drawing/2014/main" val="2264337565"/>
                    </a:ext>
                  </a:extLst>
                </a:gridCol>
              </a:tblGrid>
              <a:tr h="2035165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50" charset="0"/>
                        </a:rPr>
                        <a:t>DESIGN FEATURES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rgbClr val="007CB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CARDSTUDIO 1.0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50" charset="0"/>
                        </a:rPr>
                        <a:t>CARDSTUDIO 2.0</a:t>
                      </a: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rgbClr val="007C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/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/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/>
                </a:tc>
                <a:extLst>
                  <a:ext uri="{0D108BD9-81ED-4DB2-BD59-A6C34878D82A}">
                    <a16:rowId xmlns:a16="http://schemas.microsoft.com/office/drawing/2014/main" val="572009476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Classic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Standard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Enterprise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Professional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</a:rPr>
                        <a:t>Classic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</a:rPr>
                        <a:t>Standard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</a:rPr>
                        <a:t>Enterprise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</a:rPr>
                        <a:t>Professional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/>
                </a:tc>
                <a:extLst>
                  <a:ext uri="{0D108BD9-81ED-4DB2-BD59-A6C34878D82A}">
                    <a16:rowId xmlns:a16="http://schemas.microsoft.com/office/drawing/2014/main" val="1107411387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Full-color design, single and dual-sided cards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/>
                </a:tc>
                <a:extLst>
                  <a:ext uri="{0D108BD9-81ED-4DB2-BD59-A6C34878D82A}">
                    <a16:rowId xmlns:a16="http://schemas.microsoft.com/office/drawing/2014/main" val="2188435057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Image acquisition</a:t>
                      </a:r>
                      <a:endParaRPr lang="fr-FR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/>
                </a:tc>
                <a:extLst>
                  <a:ext uri="{0D108BD9-81ED-4DB2-BD59-A6C34878D82A}">
                    <a16:rowId xmlns:a16="http://schemas.microsoft.com/office/drawing/2014/main" val="23610728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Multi-layout card designs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704326831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Clip art manager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6000" marR="36000" marT="0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6000" marR="36000" marT="0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6000" marR="36000" marT="0" marB="0" anchor="ctr" anchorCtr="1"/>
                </a:tc>
                <a:extLst>
                  <a:ext uri="{0D108BD9-81ED-4DB2-BD59-A6C34878D82A}">
                    <a16:rowId xmlns:a16="http://schemas.microsoft.com/office/drawing/2014/main" val="2932527256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Printing variables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3806853719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4280333452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0DA39464-EC4D-4CC8-A98C-5C0858C6A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530" y="1628424"/>
            <a:ext cx="3067886" cy="1844384"/>
          </a:xfrm>
          <a:prstGeom prst="rect">
            <a:avLst/>
          </a:prstGeom>
        </p:spPr>
      </p:pic>
      <p:pic>
        <p:nvPicPr>
          <p:cNvPr id="11" name="Picture 10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id="{01202D20-6225-43A6-90B2-67A40BBD6F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528" y="1628424"/>
            <a:ext cx="3129658" cy="188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962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11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Proxima Nova" panose="02000506030000020004" pitchFamily="50" charset="0"/>
              </a:rPr>
              <a:t>CardStudio</a:t>
            </a:r>
            <a:r>
              <a:rPr lang="en-US" sz="2400" b="1" dirty="0"/>
              <a:t>™</a:t>
            </a:r>
            <a:r>
              <a:rPr lang="en-US" sz="24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CardStudio vs CardStudio 2.0 Card Design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A89D20-697E-4DCE-A51E-1C69A1FD08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6" r="2241"/>
          <a:stretch/>
        </p:blipFill>
        <p:spPr>
          <a:xfrm>
            <a:off x="6466213" y="1640366"/>
            <a:ext cx="448483" cy="4114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41881AE-105E-4CB1-92E0-60B33F7232A1}"/>
              </a:ext>
            </a:extLst>
          </p:cNvPr>
          <p:cNvSpPr txBox="1"/>
          <p:nvPr/>
        </p:nvSpPr>
        <p:spPr>
          <a:xfrm>
            <a:off x="7024679" y="1257148"/>
            <a:ext cx="317183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anose="00000500000000000000" pitchFamily="50" charset="0"/>
              </a:rPr>
              <a:t>CARDSTUDIO </a:t>
            </a:r>
            <a:r>
              <a:rPr lang="en-US" b="1" dirty="0">
                <a:latin typeface="Montserrat" panose="00000500000000000000" pitchFamily="50" charset="0"/>
              </a:rPr>
              <a:t>2.0</a:t>
            </a:r>
          </a:p>
          <a:p>
            <a:endParaRPr lang="en-US" b="1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SELECT TOOL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ZOOM TOOL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IMAGE ELEMENTS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TEXT ELEMENTS: STATIC &amp; DYNAMIC</a:t>
            </a:r>
          </a:p>
          <a:p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PHOTO ELEMENT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SIGNATURE ELEMENT</a:t>
            </a:r>
          </a:p>
          <a:p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SHAPE ELEMENTS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BARCODE</a:t>
            </a:r>
            <a:r>
              <a:rPr lang="en-US" sz="1000" b="1" dirty="0">
                <a:latin typeface="Montserrat" panose="00000500000000000000" pitchFamily="50" charset="0"/>
              </a:rPr>
              <a:t> </a:t>
            </a:r>
            <a:r>
              <a:rPr lang="en-US" sz="1000" dirty="0">
                <a:latin typeface="Montserrat" panose="00000500000000000000" pitchFamily="50" charset="0"/>
              </a:rPr>
              <a:t>ELEMENTS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SHAPE ELEMENTS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DYNAMIC LOGO ELEMENT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NL" sz="1000" dirty="0">
              <a:latin typeface="Montserrat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112059-AE4D-452A-972E-4B392F45A7F7}"/>
              </a:ext>
            </a:extLst>
          </p:cNvPr>
          <p:cNvSpPr txBox="1"/>
          <p:nvPr/>
        </p:nvSpPr>
        <p:spPr>
          <a:xfrm>
            <a:off x="3444841" y="1232740"/>
            <a:ext cx="256967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anose="00000500000000000000" pitchFamily="50" charset="0"/>
              </a:rPr>
              <a:t>CARDSTUDIO 1.0</a:t>
            </a:r>
          </a:p>
          <a:p>
            <a:endParaRPr lang="en-US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SELECT TOOL</a:t>
            </a:r>
          </a:p>
          <a:p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SHAPE ELEMENTS</a:t>
            </a:r>
            <a:br>
              <a:rPr lang="en-US" sz="1000" dirty="0">
                <a:latin typeface="Montserrat" panose="00000500000000000000" pitchFamily="50" charset="0"/>
              </a:rPr>
            </a:b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TEXT ELEMENTS</a:t>
            </a:r>
            <a:br>
              <a:rPr lang="en-US" sz="1000" dirty="0">
                <a:latin typeface="Montserrat" panose="00000500000000000000" pitchFamily="50" charset="0"/>
              </a:rPr>
            </a:b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BARCODE ELEMENTS</a:t>
            </a:r>
            <a:br>
              <a:rPr lang="en-US" sz="1000" dirty="0">
                <a:latin typeface="Montserrat" panose="00000500000000000000" pitchFamily="50" charset="0"/>
              </a:rPr>
            </a:b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IMAGE/PHOTO ELEMENTS</a:t>
            </a:r>
          </a:p>
          <a:p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Montserrat" panose="00000500000000000000" pitchFamily="50" charset="0"/>
              </a:rPr>
              <a:t>SIGNATURE ELEMENT</a:t>
            </a: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NL" dirty="0">
              <a:latin typeface="Montserrat" panose="00000500000000000000" pitchFamily="50" charset="0"/>
            </a:endParaRPr>
          </a:p>
        </p:txBody>
      </p:sp>
      <p:pic>
        <p:nvPicPr>
          <p:cNvPr id="16" name="Picture 15" descr="A glass door&#10;&#10;Description generated with high confidence">
            <a:extLst>
              <a:ext uri="{FF2B5EF4-FFF2-40B4-BE49-F238E27FC236}">
                <a16:creationId xmlns:a16="http://schemas.microsoft.com/office/drawing/2014/main" id="{D62F0769-88A8-4507-AA7C-D18645C940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23" y="1287940"/>
            <a:ext cx="333375" cy="4819650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630C8118-1F67-47B6-BC8A-6F8C18F6EAC1}"/>
              </a:ext>
            </a:extLst>
          </p:cNvPr>
          <p:cNvSpPr/>
          <p:nvPr/>
        </p:nvSpPr>
        <p:spPr>
          <a:xfrm>
            <a:off x="4172495" y="5577736"/>
            <a:ext cx="978408" cy="484632"/>
          </a:xfrm>
          <a:prstGeom prst="rightArrow">
            <a:avLst/>
          </a:prstGeom>
          <a:solidFill>
            <a:srgbClr val="007CB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11932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12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2592" y="302228"/>
            <a:ext cx="8971208" cy="73056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Proxima Nova" panose="02000506030000020004" pitchFamily="50" charset="0"/>
              </a:rPr>
              <a:t>CardStudio</a:t>
            </a:r>
            <a:r>
              <a:rPr lang="en-US" sz="2400" b="1" dirty="0"/>
              <a:t>™</a:t>
            </a:r>
            <a:r>
              <a:rPr lang="en-US" sz="24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CardStudio vs CardStudio 2.0 Data management &amp; Databases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0DE0554-9E05-448A-85B6-277FFCD450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900685"/>
              </p:ext>
            </p:extLst>
          </p:nvPr>
        </p:nvGraphicFramePr>
        <p:xfrm>
          <a:off x="433607" y="1280315"/>
          <a:ext cx="11144479" cy="482205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74399">
                  <a:extLst>
                    <a:ext uri="{9D8B030D-6E8A-4147-A177-3AD203B41FA5}">
                      <a16:colId xmlns:a16="http://schemas.microsoft.com/office/drawing/2014/main" val="1955107021"/>
                    </a:ext>
                  </a:extLst>
                </a:gridCol>
                <a:gridCol w="933896">
                  <a:extLst>
                    <a:ext uri="{9D8B030D-6E8A-4147-A177-3AD203B41FA5}">
                      <a16:colId xmlns:a16="http://schemas.microsoft.com/office/drawing/2014/main" val="1162332709"/>
                    </a:ext>
                  </a:extLst>
                </a:gridCol>
                <a:gridCol w="1073979">
                  <a:extLst>
                    <a:ext uri="{9D8B030D-6E8A-4147-A177-3AD203B41FA5}">
                      <a16:colId xmlns:a16="http://schemas.microsoft.com/office/drawing/2014/main" val="2769010975"/>
                    </a:ext>
                  </a:extLst>
                </a:gridCol>
                <a:gridCol w="1291888">
                  <a:extLst>
                    <a:ext uri="{9D8B030D-6E8A-4147-A177-3AD203B41FA5}">
                      <a16:colId xmlns:a16="http://schemas.microsoft.com/office/drawing/2014/main" val="2529923430"/>
                    </a:ext>
                  </a:extLst>
                </a:gridCol>
                <a:gridCol w="1372303">
                  <a:extLst>
                    <a:ext uri="{9D8B030D-6E8A-4147-A177-3AD203B41FA5}">
                      <a16:colId xmlns:a16="http://schemas.microsoft.com/office/drawing/2014/main" val="2726121901"/>
                    </a:ext>
                  </a:extLst>
                </a:gridCol>
                <a:gridCol w="933896">
                  <a:extLst>
                    <a:ext uri="{9D8B030D-6E8A-4147-A177-3AD203B41FA5}">
                      <a16:colId xmlns:a16="http://schemas.microsoft.com/office/drawing/2014/main" val="1394305751"/>
                    </a:ext>
                  </a:extLst>
                </a:gridCol>
                <a:gridCol w="1151803">
                  <a:extLst>
                    <a:ext uri="{9D8B030D-6E8A-4147-A177-3AD203B41FA5}">
                      <a16:colId xmlns:a16="http://schemas.microsoft.com/office/drawing/2014/main" val="3832939465"/>
                    </a:ext>
                  </a:extLst>
                </a:gridCol>
                <a:gridCol w="1291888">
                  <a:extLst>
                    <a:ext uri="{9D8B030D-6E8A-4147-A177-3AD203B41FA5}">
                      <a16:colId xmlns:a16="http://schemas.microsoft.com/office/drawing/2014/main" val="3020896091"/>
                    </a:ext>
                  </a:extLst>
                </a:gridCol>
                <a:gridCol w="1320427">
                  <a:extLst>
                    <a:ext uri="{9D8B030D-6E8A-4147-A177-3AD203B41FA5}">
                      <a16:colId xmlns:a16="http://schemas.microsoft.com/office/drawing/2014/main" val="2264337565"/>
                    </a:ext>
                  </a:extLst>
                </a:gridCol>
              </a:tblGrid>
              <a:tr h="1740752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50" charset="0"/>
                        </a:rPr>
                        <a:t>DATABASE &amp; SECURITY FEATURES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CB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CARDSTUDIO 1.0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50" charset="0"/>
                        </a:rPr>
                        <a:t>CARDSTUDIO 2.0</a:t>
                      </a: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C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/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/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/>
                </a:tc>
                <a:extLst>
                  <a:ext uri="{0D108BD9-81ED-4DB2-BD59-A6C34878D82A}">
                    <a16:rowId xmlns:a16="http://schemas.microsoft.com/office/drawing/2014/main" val="572009476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36000" marR="36000" marT="95250" marB="9525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Classic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36000" marR="36000" marT="95250" marB="9525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Standard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36000" marR="36000" marT="95250" marB="9525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Enterprise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36000" marR="36000" marT="95250" marB="9525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50" charset="0"/>
                        </a:rPr>
                        <a:t>Professional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36000" marR="36000" marT="95250" marB="9525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</a:rPr>
                        <a:t>Classic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36000" marR="36000" marT="95250" marB="9525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</a:rPr>
                        <a:t>Standard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36000" marR="36000" marT="95250" marB="9525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</a:rPr>
                        <a:t>Enterprise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36000" marR="36000" marT="95250" marB="9525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Montserrat" panose="00000500000000000000" pitchFamily="50" charset="0"/>
                        </a:rPr>
                        <a:t>Professional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36000" marR="36000" marT="95250" marB="9525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411387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fontAlgn="b"/>
                      <a:r>
                        <a:rPr lang="en-US" sz="800" dirty="0">
                          <a:latin typeface="Montserrat" panose="00000500000000000000" pitchFamily="50" charset="0"/>
                        </a:rPr>
                        <a:t>Excel® and CSV database import</a:t>
                      </a:r>
                    </a:p>
                  </a:txBody>
                  <a:tcPr marL="36000" marR="3600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435057"/>
                  </a:ext>
                </a:extLst>
              </a:tr>
              <a:tr h="342607">
                <a:tc>
                  <a:txBody>
                    <a:bodyPr/>
                    <a:lstStyle/>
                    <a:p>
                      <a:pPr fontAlgn="b"/>
                      <a:r>
                        <a:rPr lang="en-US" sz="800" dirty="0">
                          <a:latin typeface="Montserrat" panose="00000500000000000000" pitchFamily="50" charset="0"/>
                        </a:rPr>
                        <a:t>Internal Database connectivity</a:t>
                      </a:r>
                    </a:p>
                  </a:txBody>
                  <a:tcPr marL="36000" marR="3600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0728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fontAlgn="b"/>
                      <a:r>
                        <a:rPr lang="en-US" sz="800" dirty="0">
                          <a:latin typeface="Montserrat" panose="00000500000000000000" pitchFamily="50" charset="0"/>
                        </a:rPr>
                        <a:t>Database editing view and conditional layout printing from database</a:t>
                      </a:r>
                    </a:p>
                  </a:txBody>
                  <a:tcPr marL="36000" marR="3600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326831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fontAlgn="b"/>
                      <a:r>
                        <a:rPr lang="en-US" sz="800" dirty="0">
                          <a:latin typeface="Montserrat" panose="00000500000000000000" pitchFamily="50" charset="0"/>
                        </a:rPr>
                        <a:t>ODBC connectivity to external databases</a:t>
                      </a:r>
                    </a:p>
                  </a:txBody>
                  <a:tcPr marL="36000" marR="3600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527256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Montserrat" panose="00000500000000000000" pitchFamily="50" charset="0"/>
                          <a:ea typeface="+mn-ea"/>
                          <a:cs typeface="+mn-cs"/>
                        </a:rPr>
                        <a:t>Signature panel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853719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Montserrat" panose="00000500000000000000" pitchFamily="50" charset="0"/>
                          <a:ea typeface="+mn-ea"/>
                          <a:cs typeface="+mn-cs"/>
                        </a:rPr>
                        <a:t>Face recognition, auto cropping and three pictures capturing</a:t>
                      </a: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Option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Option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Option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843199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Login security</a:t>
                      </a:r>
                    </a:p>
                  </a:txBody>
                  <a:tcPr marL="36000" marR="3600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36000" marR="36000" marT="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Montserrat" panose="00000500000000000000" pitchFamily="50" charset="0"/>
                          <a:cs typeface="Arial" panose="020B0604020202020204" pitchFamily="34" charset="0"/>
                        </a:rPr>
                        <a:t>No</a:t>
                      </a:r>
                      <a:endParaRPr lang="en-NL" sz="800" dirty="0">
                        <a:latin typeface="Montserrat" panose="00000500000000000000" pitchFamily="50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776830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2F81004C-4861-4901-A2F9-30BA28A9A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575" y="1598009"/>
            <a:ext cx="2755272" cy="1656443"/>
          </a:xfrm>
          <a:prstGeom prst="rect">
            <a:avLst/>
          </a:prstGeom>
        </p:spPr>
      </p:pic>
      <p:pic>
        <p:nvPicPr>
          <p:cNvPr id="19" name="Picture 18" descr="A person standing in front of a monitor&#10;&#10;Description generated with high confidence">
            <a:extLst>
              <a:ext uri="{FF2B5EF4-FFF2-40B4-BE49-F238E27FC236}">
                <a16:creationId xmlns:a16="http://schemas.microsoft.com/office/drawing/2014/main" id="{53305D22-8608-4F35-9D5C-41B53DEB4B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244" y="1610888"/>
            <a:ext cx="2761380" cy="166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95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13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2592" y="302228"/>
            <a:ext cx="8971208" cy="73056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Proxima Nova" panose="02000506030000020004" pitchFamily="50" charset="0"/>
              </a:rPr>
              <a:t>CardStudio</a:t>
            </a:r>
            <a:r>
              <a:rPr lang="en-US" sz="2400" b="1" dirty="0"/>
              <a:t>™</a:t>
            </a:r>
            <a:r>
              <a:rPr lang="en-US" sz="24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CardStudio vs CardStudio 2.0 Data management &amp; Databases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FAACEF-2FB5-4BB3-A516-8864126ADB53}"/>
              </a:ext>
            </a:extLst>
          </p:cNvPr>
          <p:cNvSpPr txBox="1"/>
          <p:nvPr/>
        </p:nvSpPr>
        <p:spPr>
          <a:xfrm>
            <a:off x="6230245" y="1614144"/>
            <a:ext cx="4966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anose="00000500000000000000" pitchFamily="50" charset="0"/>
              </a:rPr>
              <a:t>CARDSTUDIO </a:t>
            </a:r>
            <a:r>
              <a:rPr lang="en-US" b="1" dirty="0">
                <a:latin typeface="Montserrat" panose="00000500000000000000" pitchFamily="50" charset="0"/>
              </a:rPr>
              <a:t>2.0</a:t>
            </a: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NL" sz="1000" dirty="0">
              <a:latin typeface="Montserrat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FEA72F-6937-4573-9F19-6A9482737E8F}"/>
              </a:ext>
            </a:extLst>
          </p:cNvPr>
          <p:cNvSpPr txBox="1"/>
          <p:nvPr/>
        </p:nvSpPr>
        <p:spPr>
          <a:xfrm>
            <a:off x="458459" y="1614144"/>
            <a:ext cx="402382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anose="00000500000000000000" pitchFamily="50" charset="0"/>
              </a:rPr>
              <a:t>CARDSTUDIO 1.0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endParaRPr lang="en-US" sz="1000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NL" dirty="0">
              <a:latin typeface="Montserrat" panose="00000500000000000000" pitchFamily="50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F481DA-FC22-4C7F-B1C3-939509E8F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59" y="2138684"/>
            <a:ext cx="5392045" cy="3241647"/>
          </a:xfrm>
          <a:prstGeom prst="rect">
            <a:avLst/>
          </a:prstGeom>
        </p:spPr>
      </p:pic>
      <p:pic>
        <p:nvPicPr>
          <p:cNvPr id="14" name="Picture 13" descr="A screenshot of a computer screen&#10;&#10;Description generated with very high confidence">
            <a:extLst>
              <a:ext uri="{FF2B5EF4-FFF2-40B4-BE49-F238E27FC236}">
                <a16:creationId xmlns:a16="http://schemas.microsoft.com/office/drawing/2014/main" id="{714D654B-2557-47BE-BA94-7AA11D203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776" y="2138684"/>
            <a:ext cx="5447765" cy="327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5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14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2592" y="302228"/>
            <a:ext cx="8971208" cy="73056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Proxima Nova" panose="02000506030000020004" pitchFamily="50" charset="0"/>
              </a:rPr>
              <a:t>CardStudio</a:t>
            </a:r>
            <a:r>
              <a:rPr lang="en-US" sz="2400" b="1" dirty="0"/>
              <a:t>™</a:t>
            </a:r>
            <a:r>
              <a:rPr lang="en-US" sz="24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Encoding &amp; Printing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13430CD-CCC5-4E68-A6F0-67DE18E0C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300779"/>
              </p:ext>
            </p:extLst>
          </p:nvPr>
        </p:nvGraphicFramePr>
        <p:xfrm>
          <a:off x="838200" y="1322488"/>
          <a:ext cx="10515599" cy="388169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74270">
                  <a:extLst>
                    <a:ext uri="{9D8B030D-6E8A-4147-A177-3AD203B41FA5}">
                      <a16:colId xmlns:a16="http://schemas.microsoft.com/office/drawing/2014/main" val="1955107021"/>
                    </a:ext>
                  </a:extLst>
                </a:gridCol>
                <a:gridCol w="881196">
                  <a:extLst>
                    <a:ext uri="{9D8B030D-6E8A-4147-A177-3AD203B41FA5}">
                      <a16:colId xmlns:a16="http://schemas.microsoft.com/office/drawing/2014/main" val="1162332709"/>
                    </a:ext>
                  </a:extLst>
                </a:gridCol>
                <a:gridCol w="1013375">
                  <a:extLst>
                    <a:ext uri="{9D8B030D-6E8A-4147-A177-3AD203B41FA5}">
                      <a16:colId xmlns:a16="http://schemas.microsoft.com/office/drawing/2014/main" val="2769010975"/>
                    </a:ext>
                  </a:extLst>
                </a:gridCol>
                <a:gridCol w="1218987">
                  <a:extLst>
                    <a:ext uri="{9D8B030D-6E8A-4147-A177-3AD203B41FA5}">
                      <a16:colId xmlns:a16="http://schemas.microsoft.com/office/drawing/2014/main" val="2529923430"/>
                    </a:ext>
                  </a:extLst>
                </a:gridCol>
                <a:gridCol w="1294865">
                  <a:extLst>
                    <a:ext uri="{9D8B030D-6E8A-4147-A177-3AD203B41FA5}">
                      <a16:colId xmlns:a16="http://schemas.microsoft.com/office/drawing/2014/main" val="2726121901"/>
                    </a:ext>
                  </a:extLst>
                </a:gridCol>
                <a:gridCol w="881196">
                  <a:extLst>
                    <a:ext uri="{9D8B030D-6E8A-4147-A177-3AD203B41FA5}">
                      <a16:colId xmlns:a16="http://schemas.microsoft.com/office/drawing/2014/main" val="1394305751"/>
                    </a:ext>
                  </a:extLst>
                </a:gridCol>
                <a:gridCol w="1086808">
                  <a:extLst>
                    <a:ext uri="{9D8B030D-6E8A-4147-A177-3AD203B41FA5}">
                      <a16:colId xmlns:a16="http://schemas.microsoft.com/office/drawing/2014/main" val="3832939465"/>
                    </a:ext>
                  </a:extLst>
                </a:gridCol>
                <a:gridCol w="1218987">
                  <a:extLst>
                    <a:ext uri="{9D8B030D-6E8A-4147-A177-3AD203B41FA5}">
                      <a16:colId xmlns:a16="http://schemas.microsoft.com/office/drawing/2014/main" val="3020896091"/>
                    </a:ext>
                  </a:extLst>
                </a:gridCol>
                <a:gridCol w="1245915">
                  <a:extLst>
                    <a:ext uri="{9D8B030D-6E8A-4147-A177-3AD203B41FA5}">
                      <a16:colId xmlns:a16="http://schemas.microsoft.com/office/drawing/2014/main" val="2264337565"/>
                    </a:ext>
                  </a:extLst>
                </a:gridCol>
              </a:tblGrid>
              <a:tr h="1089173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Proxima Nova" panose="02000506030000020004" pitchFamily="50" charset="0"/>
                        </a:rPr>
                        <a:t>PRINT &amp; ENCODE FEATURES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rgbClr val="007CB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Proxima Nova" panose="02000506030000020004" pitchFamily="50" charset="0"/>
                        </a:rPr>
                        <a:t>CARDSTUDIO 1.0</a:t>
                      </a: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Proxima Nova" panose="02000506030000020004" pitchFamily="50" charset="0"/>
                        </a:rPr>
                        <a:t>CARDSTUDIO 2.0</a:t>
                      </a:r>
                    </a:p>
                  </a:txBody>
                  <a:tcPr marL="142875" marR="142875" marT="95250" marB="95250" anchor="ctr">
                    <a:solidFill>
                      <a:srgbClr val="007C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/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/>
                </a:tc>
                <a:tc hMerge="1">
                  <a:txBody>
                    <a:bodyPr/>
                    <a:lstStyle/>
                    <a:p>
                      <a:endParaRPr lang="en-US" sz="900" b="0" dirty="0">
                        <a:solidFill>
                          <a:srgbClr val="333D47"/>
                        </a:solidFill>
                        <a:effectLst/>
                        <a:latin typeface="Montserrat" panose="00000500000000000000" pitchFamily="50" charset="0"/>
                      </a:endParaRPr>
                    </a:p>
                  </a:txBody>
                  <a:tcPr marL="142875" marR="142875" marT="95250" marB="95250" anchor="ctr"/>
                </a:tc>
                <a:extLst>
                  <a:ext uri="{0D108BD9-81ED-4DB2-BD59-A6C34878D82A}">
                    <a16:rowId xmlns:a16="http://schemas.microsoft.com/office/drawing/2014/main" val="572009476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36000" marR="36000" marT="95250" marB="9525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Proxima Nova" panose="02000506030000020004" pitchFamily="50" charset="0"/>
                        </a:rPr>
                        <a:t>Classic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36000" marR="36000" marT="95250" marB="9525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Proxima Nova" panose="02000506030000020004" pitchFamily="50" charset="0"/>
                        </a:rPr>
                        <a:t>Standard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36000" marR="36000" marT="95250" marB="9525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Proxima Nova" panose="02000506030000020004" pitchFamily="50" charset="0"/>
                        </a:rPr>
                        <a:t>Enterprise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36000" marR="36000" marT="95250" marB="9525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Proxima Nova" panose="02000506030000020004" pitchFamily="50" charset="0"/>
                        </a:rPr>
                        <a:t>Professional</a:t>
                      </a:r>
                      <a:endParaRPr lang="en-US" sz="800" b="0" dirty="0">
                        <a:solidFill>
                          <a:schemeClr val="tx1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36000" marR="36000" marT="95250" marB="9525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Proxima Nova" panose="02000506030000020004" pitchFamily="50" charset="0"/>
                        </a:rPr>
                        <a:t>Classic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36000" marR="36000" marT="95250" marB="9525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Proxima Nova" panose="02000506030000020004" pitchFamily="50" charset="0"/>
                        </a:rPr>
                        <a:t>Standard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36000" marR="36000" marT="95250" marB="9525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Proxima Nova" panose="02000506030000020004" pitchFamily="50" charset="0"/>
                        </a:rPr>
                        <a:t>Enterprise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36000" marR="36000" marT="95250" marB="9525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Proxima Nova" panose="02000506030000020004" pitchFamily="50" charset="0"/>
                        </a:rPr>
                        <a:t>Professional</a:t>
                      </a:r>
                      <a:endParaRPr lang="en-US" sz="800" b="0" dirty="0">
                        <a:solidFill>
                          <a:srgbClr val="333D47"/>
                        </a:solidFill>
                        <a:effectLst/>
                        <a:latin typeface="Proxima Nova" panose="02000506030000020004" pitchFamily="50" charset="0"/>
                      </a:endParaRPr>
                    </a:p>
                  </a:txBody>
                  <a:tcPr marL="36000" marR="36000" marT="95250" marB="9525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411387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Barcodes 1-D – Code 39,128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435057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Barcodes 1-D – All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0728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Barcodes 2-D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326831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fontAlgn="b"/>
                      <a:r>
                        <a:rPr lang="en-US" sz="800" dirty="0">
                          <a:latin typeface="Proxima Nova" panose="02000506030000020004" pitchFamily="50" charset="0"/>
                        </a:rPr>
                        <a:t>Magnetic encoding (ISO, JIS)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527256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fontAlgn="b"/>
                      <a:r>
                        <a:rPr lang="en-US" sz="800" dirty="0">
                          <a:latin typeface="Proxima Nova" panose="02000506030000020004" pitchFamily="50" charset="0"/>
                        </a:rPr>
                        <a:t>Contactless smart card wizard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853719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fontAlgn="b"/>
                      <a:r>
                        <a:rPr lang="en-US" sz="800" b="1" dirty="0">
                          <a:latin typeface="Proxima Nova" panose="02000506030000020004" pitchFamily="50" charset="0"/>
                        </a:rPr>
                        <a:t>DESFIRE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No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997864"/>
                  </a:ext>
                </a:extLst>
              </a:tr>
              <a:tr h="349065">
                <a:tc>
                  <a:txBody>
                    <a:bodyPr/>
                    <a:lstStyle/>
                    <a:p>
                      <a:pPr fontAlgn="b"/>
                      <a:r>
                        <a:rPr lang="en-US" sz="800" dirty="0">
                          <a:latin typeface="Proxima Nova" panose="02000506030000020004" pitchFamily="50" charset="0"/>
                        </a:rPr>
                        <a:t>Supports latest </a:t>
                      </a:r>
                      <a:br>
                        <a:rPr lang="en-US" sz="800" dirty="0">
                          <a:latin typeface="Proxima Nova" panose="02000506030000020004" pitchFamily="50" charset="0"/>
                        </a:rPr>
                      </a:br>
                      <a:r>
                        <a:rPr lang="en-US" sz="800" dirty="0">
                          <a:latin typeface="Proxima Nova" panose="02000506030000020004" pitchFamily="50" charset="0"/>
                        </a:rPr>
                        <a:t>Zebra Printers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Proxima Nova" panose="02000506030000020004" pitchFamily="50" charset="0"/>
                        </a:rPr>
                        <a:t>Yes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417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277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15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2592" y="302228"/>
            <a:ext cx="8971208" cy="73056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Proxima Nova" panose="02000506030000020004" pitchFamily="50" charset="0"/>
              </a:rPr>
              <a:t>CardStudio</a:t>
            </a:r>
            <a:r>
              <a:rPr lang="en-US" sz="2400" b="1" dirty="0"/>
              <a:t>™</a:t>
            </a:r>
            <a:r>
              <a:rPr lang="en-US" sz="24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Encoding &amp; Printing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FAACEF-2FB5-4BB3-A516-8864126ADB53}"/>
              </a:ext>
            </a:extLst>
          </p:cNvPr>
          <p:cNvSpPr txBox="1"/>
          <p:nvPr/>
        </p:nvSpPr>
        <p:spPr>
          <a:xfrm>
            <a:off x="4038600" y="1614144"/>
            <a:ext cx="4966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roxima Nova" panose="02000506030000020004" pitchFamily="50" charset="0"/>
              </a:rPr>
              <a:t>CARDSTUDIO </a:t>
            </a:r>
            <a:r>
              <a:rPr lang="en-US" b="1" dirty="0">
                <a:latin typeface="Proxima Nova" panose="02000506030000020004" pitchFamily="50" charset="0"/>
              </a:rPr>
              <a:t>2.0</a:t>
            </a:r>
          </a:p>
          <a:p>
            <a:endParaRPr lang="en-US" sz="1000" b="1" dirty="0">
              <a:latin typeface="Proxima Nova" panose="02000506030000020004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Proxima Nova" panose="02000506030000020004" pitchFamily="50" charset="0"/>
              </a:rPr>
              <a:t>CREATING ENCODING FILES USING THE CCI EDITOR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Proxima Nova" panose="02000506030000020004" pitchFamily="50" charset="0"/>
              </a:rPr>
              <a:t>SMARTCARD ENCODING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u="sng" dirty="0">
                <a:latin typeface="Proxima Nova" panose="02000506030000020004" pitchFamily="50" charset="0"/>
              </a:rPr>
              <a:t>DESFIRE ENCODING</a:t>
            </a:r>
          </a:p>
          <a:p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Montserrat" panose="00000500000000000000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NL" sz="1000" dirty="0">
              <a:latin typeface="Montserrat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FEA72F-6937-4573-9F19-6A9482737E8F}"/>
              </a:ext>
            </a:extLst>
          </p:cNvPr>
          <p:cNvSpPr txBox="1"/>
          <p:nvPr/>
        </p:nvSpPr>
        <p:spPr>
          <a:xfrm>
            <a:off x="458459" y="1614144"/>
            <a:ext cx="40238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roxima Nova" panose="02000506030000020004" pitchFamily="50" charset="0"/>
              </a:rPr>
              <a:t>CARDSTUDIO 1.0</a:t>
            </a:r>
          </a:p>
          <a:p>
            <a:endParaRPr lang="en-US" dirty="0">
              <a:latin typeface="Proxima Nova" panose="02000506030000020004" pitchFamily="50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Proxima Nova" panose="02000506030000020004" pitchFamily="50" charset="0"/>
              </a:rPr>
              <a:t>ENCODING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Proxima Nova" panose="02000506030000020004" pitchFamily="50" charset="0"/>
              </a:rPr>
              <a:t>SMARTCARD ENCODING</a:t>
            </a: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US" dirty="0">
              <a:latin typeface="Montserrat" panose="00000500000000000000" pitchFamily="50" charset="0"/>
            </a:endParaRPr>
          </a:p>
          <a:p>
            <a:endParaRPr lang="en-NL" dirty="0">
              <a:latin typeface="Montserrat" panose="00000500000000000000" pitchFamily="50" charset="0"/>
            </a:endParaRPr>
          </a:p>
        </p:txBody>
      </p:sp>
      <p:pic>
        <p:nvPicPr>
          <p:cNvPr id="8" name="Picture 7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id="{175230CD-288F-4F07-A576-2B668AA877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8"/>
          <a:stretch/>
        </p:blipFill>
        <p:spPr>
          <a:xfrm>
            <a:off x="6955536" y="2481718"/>
            <a:ext cx="4398264" cy="367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287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>
                <a:latin typeface="Proxima Nova" panose="02000506030000020004" pitchFamily="50" charset="0"/>
              </a:rPr>
              <a:t>28/05/2018 15:12</a:t>
            </a:fld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2</a:t>
            </a:fld>
            <a:endParaRPr lang="en-NL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3288DA-E5D3-4B7E-95DD-832184C6E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pPr>
              <a:lnSpc>
                <a:spcPct val="150000"/>
              </a:lnSpc>
            </a:pPr>
            <a:r>
              <a:rPr lang="en-US" sz="1800" b="1" dirty="0"/>
              <a:t>CardStudio 2.0 intro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Design studio &amp; print studio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Editions &amp; pricing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Quick overview CardStudio™ 2.0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Quick overview CardStudio License Manager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Reseller &amp; End-User Workflow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CardStudio vs CardStudio 2.0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3B9C93-EC39-46A1-AC86-EC57D51B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Proxima Nova" panose="02000506030000020004" pitchFamily="50" charset="0"/>
              </a:rPr>
              <a:t>CardStudio</a:t>
            </a:r>
            <a:r>
              <a:rPr lang="en-US" sz="3100" b="1" dirty="0"/>
              <a:t>™</a:t>
            </a:r>
            <a:r>
              <a:rPr lang="en-US" sz="3100" b="1" dirty="0">
                <a:latin typeface="Proxima Nova" panose="02000506030000020004" pitchFamily="50" charset="0"/>
              </a:rPr>
              <a:t> 2.0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700" dirty="0">
                <a:latin typeface="Proxima Nova" panose="02000506030000020004" pitchFamily="50" charset="0"/>
              </a:rPr>
              <a:t>Index</a:t>
            </a:r>
            <a:endParaRPr lang="en-NL" sz="2700" b="1" dirty="0">
              <a:latin typeface="Proxima Nova Extrabold" panose="02000506030000020004" pitchFamily="50" charset="0"/>
            </a:endParaRPr>
          </a:p>
        </p:txBody>
      </p:sp>
      <p:pic>
        <p:nvPicPr>
          <p:cNvPr id="12" name="Picture 11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A1C35894-2476-4B3B-A550-2940BD09CB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006" y="1585670"/>
            <a:ext cx="3250794" cy="3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38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C40B1AA-763D-4443-BEBF-C934F16C7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6467" y="1365258"/>
            <a:ext cx="5409088" cy="3834685"/>
          </a:xfrm>
          <a:prstGeom prst="rect">
            <a:avLst/>
          </a:prstGeom>
          <a:effectLst>
            <a:reflection blurRad="6350" stA="50000" endA="300" endPos="27000" dir="5400000" sy="-100000" algn="bl" rotWithShape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42E4E9-FD15-474D-B256-B4D71CA7E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2" y="1365259"/>
            <a:ext cx="5398696" cy="3834684"/>
          </a:xfrm>
          <a:prstGeom prst="rect">
            <a:avLst/>
          </a:prstGeom>
          <a:effectLst>
            <a:reflection blurRad="6350" stA="50000" endA="300" endPos="29000" dir="5400000" sy="-100000" algn="bl" rotWithShape="0"/>
          </a:effectLst>
        </p:spPr>
      </p:pic>
      <p:pic>
        <p:nvPicPr>
          <p:cNvPr id="14" name="Picture 13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83A891B4-9091-4596-B9B3-39738C64F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2" y="3756361"/>
            <a:ext cx="2256639" cy="225663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 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3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DesignStudio &amp; PrintStudio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pic>
        <p:nvPicPr>
          <p:cNvPr id="9" name="Picture 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96F0C788-DD26-452F-979D-8FAEDFD068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429" y="4099711"/>
            <a:ext cx="2256639" cy="225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899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4DEFD-0613-4FAC-8EA3-E10043ADC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5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Editions &amp; Pricing</a:t>
            </a:r>
            <a:endParaRPr lang="en-NL" sz="2400" dirty="0">
              <a:latin typeface="Proxima Nova" panose="02000506030000020004" pitchFamily="50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9FECD-38D3-4B3A-9428-4D5E583749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AB6DA99-14F2-4850-BC68-323A77EB5769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B0877-AAB8-4425-B073-11625BEE8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748E8-E00F-41A5-9AC7-F35D25E20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4</a:t>
            </a:fld>
            <a:endParaRPr lang="en-NL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8411158E-445B-4ECF-8DAC-7E622BF8D3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498620"/>
              </p:ext>
            </p:extLst>
          </p:nvPr>
        </p:nvGraphicFramePr>
        <p:xfrm>
          <a:off x="296862" y="1260710"/>
          <a:ext cx="11598275" cy="4867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3ABC73A2-C403-4473-8877-004D558D33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03" y="5693402"/>
            <a:ext cx="442609" cy="442609"/>
          </a:xfrm>
          <a:prstGeom prst="rect">
            <a:avLst/>
          </a:prstGeom>
        </p:spPr>
      </p:pic>
      <p:pic>
        <p:nvPicPr>
          <p:cNvPr id="9" name="Picture 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63168255-C091-44F7-AA06-E54629EB38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794" y="5768268"/>
            <a:ext cx="442609" cy="442609"/>
          </a:xfrm>
          <a:prstGeom prst="rect">
            <a:avLst/>
          </a:prstGeom>
        </p:spPr>
      </p:pic>
      <p:pic>
        <p:nvPicPr>
          <p:cNvPr id="12" name="Picture 11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1B54009B-5E75-48D0-8D0F-A6E4809CF7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586" y="5777749"/>
            <a:ext cx="442609" cy="442609"/>
          </a:xfrm>
          <a:prstGeom prst="rect">
            <a:avLst/>
          </a:prstGeom>
        </p:spPr>
      </p:pic>
      <p:pic>
        <p:nvPicPr>
          <p:cNvPr id="13" name="Picture 12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3B24704C-306F-4892-9B1D-0509F34F2A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809" y="5693400"/>
            <a:ext cx="442609" cy="442609"/>
          </a:xfrm>
          <a:prstGeom prst="rect">
            <a:avLst/>
          </a:prstGeom>
        </p:spPr>
      </p:pic>
      <p:pic>
        <p:nvPicPr>
          <p:cNvPr id="14" name="Picture 13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E6826F6B-7167-439A-8265-A7A7FD4A4E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711" y="5697978"/>
            <a:ext cx="442609" cy="442609"/>
          </a:xfrm>
          <a:prstGeom prst="rect">
            <a:avLst/>
          </a:prstGeom>
        </p:spPr>
      </p:pic>
      <p:pic>
        <p:nvPicPr>
          <p:cNvPr id="15" name="Picture 1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E38CA57F-7A2E-4D28-8428-D3AC2D09E7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203" y="5768270"/>
            <a:ext cx="442609" cy="442609"/>
          </a:xfrm>
          <a:prstGeom prst="rect">
            <a:avLst/>
          </a:prstGeom>
        </p:spPr>
      </p:pic>
      <p:pic>
        <p:nvPicPr>
          <p:cNvPr id="16" name="Picture 15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6B22B2B5-5844-4A34-9494-A290C0AA18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481" y="5693401"/>
            <a:ext cx="442609" cy="442609"/>
          </a:xfrm>
          <a:prstGeom prst="rect">
            <a:avLst/>
          </a:prstGeom>
        </p:spPr>
      </p:pic>
      <p:pic>
        <p:nvPicPr>
          <p:cNvPr id="17" name="Picture 1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EFA81EF-5E18-4FC0-8B0E-CA7DD9A4E9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415" y="5775457"/>
            <a:ext cx="442609" cy="442609"/>
          </a:xfrm>
          <a:prstGeom prst="rect">
            <a:avLst/>
          </a:prstGeom>
        </p:spPr>
      </p:pic>
      <p:pic>
        <p:nvPicPr>
          <p:cNvPr id="18" name="Picture 1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B13BAE1F-341B-42EE-B844-633A53A4E50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855" y="5775457"/>
            <a:ext cx="442609" cy="442609"/>
          </a:xfrm>
          <a:prstGeom prst="rect">
            <a:avLst/>
          </a:prstGeom>
        </p:spPr>
      </p:pic>
      <p:pic>
        <p:nvPicPr>
          <p:cNvPr id="19" name="Picture 18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0C0697F7-6462-4FE3-854C-73A06ABFF0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100" y="5693402"/>
            <a:ext cx="442609" cy="442609"/>
          </a:xfrm>
          <a:prstGeom prst="rect">
            <a:avLst/>
          </a:prstGeom>
        </p:spPr>
      </p:pic>
      <p:pic>
        <p:nvPicPr>
          <p:cNvPr id="20" name="Picture 1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6F1E799-9C87-4E9B-9BFF-7B39BB60A7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592" y="5768269"/>
            <a:ext cx="442609" cy="44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8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5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DesignStudio interface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89A0F5-F189-4E77-A6FF-77125D363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837" y="1198966"/>
            <a:ext cx="8868177" cy="4791153"/>
          </a:xfrm>
          <a:prstGeom prst="rect">
            <a:avLst/>
          </a:prstGeom>
        </p:spPr>
      </p:pic>
      <p:pic>
        <p:nvPicPr>
          <p:cNvPr id="14" name="Picture 13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83A891B4-9091-4596-B9B3-39738C64FB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86" y="3733480"/>
            <a:ext cx="2256639" cy="225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16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5BB995F-75F7-48AF-9FD2-844B8AC04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635" y="1195499"/>
            <a:ext cx="8879116" cy="4797063"/>
          </a:xfrm>
          <a:prstGeom prst="rect">
            <a:avLst/>
          </a:prstGeom>
        </p:spPr>
      </p:pic>
      <p:pic>
        <p:nvPicPr>
          <p:cNvPr id="10" name="Picture 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7503451-C2EC-4D61-A5B7-686BB8080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49" y="4099711"/>
            <a:ext cx="2256639" cy="225663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6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PrintStudio Interface</a:t>
            </a:r>
            <a:endParaRPr lang="en-NL" sz="2500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777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7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8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Smartcard Editor Interface</a:t>
            </a:r>
            <a:endParaRPr lang="en-NL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3088B9-C851-4D91-86FA-7E6E1995D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077" y="1223493"/>
            <a:ext cx="8785484" cy="4746476"/>
          </a:xfrm>
          <a:prstGeom prst="rect">
            <a:avLst/>
          </a:prstGeom>
        </p:spPr>
      </p:pic>
      <p:pic>
        <p:nvPicPr>
          <p:cNvPr id="3" name="Picture 2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56B68D2D-C3E1-4EF1-AD1C-16AE51D85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18" y="4099710"/>
            <a:ext cx="2256640" cy="225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032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8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Proxima Nova" panose="02000506030000020004" pitchFamily="50" charset="0"/>
              </a:rPr>
              <a:t>CardStudio</a:t>
            </a:r>
            <a:r>
              <a:rPr lang="en-US" sz="2400" b="1" dirty="0"/>
              <a:t>™</a:t>
            </a:r>
            <a:r>
              <a:rPr lang="en-US" sz="24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000" dirty="0">
                <a:latin typeface="Proxima Nova" panose="02000506030000020004" pitchFamily="50" charset="0"/>
              </a:rPr>
              <a:t>The License Manager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CAA15A-8FD1-448E-8006-A8CBB4A590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313273"/>
            <a:ext cx="7705344" cy="4762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0B581C-87F8-4FC6-9C60-20DC93C8E5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9" t="69338" r="25382" b="1792"/>
          <a:stretch/>
        </p:blipFill>
        <p:spPr>
          <a:xfrm>
            <a:off x="448056" y="2419846"/>
            <a:ext cx="5295855" cy="190036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8051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15:12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9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Proxima Nova" panose="02000506030000020004" pitchFamily="50" charset="0"/>
              </a:rPr>
              <a:t>CardStudio</a:t>
            </a:r>
            <a:r>
              <a:rPr lang="en-US" sz="2400" b="1" dirty="0"/>
              <a:t>™</a:t>
            </a:r>
            <a:r>
              <a:rPr lang="en-US" sz="2400" b="1" dirty="0">
                <a:latin typeface="Proxima Nova" panose="02000506030000020004" pitchFamily="50" charset="0"/>
              </a:rPr>
              <a:t> 2.0 General Information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000" dirty="0">
                <a:latin typeface="Proxima Nova" panose="02000506030000020004" pitchFamily="50" charset="0"/>
              </a:rPr>
              <a:t>Reseller &amp; End-User Workflow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08C472-B1EC-4DBE-89FC-D301BB2AE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pPr>
              <a:lnSpc>
                <a:spcPct val="150000"/>
              </a:lnSpc>
            </a:pPr>
            <a:r>
              <a:rPr lang="en-US" sz="1800" b="1" dirty="0"/>
              <a:t>How to distribute CardStudio 2.0 to Resellers?</a:t>
            </a:r>
          </a:p>
          <a:p>
            <a:pPr lvl="1">
              <a:lnSpc>
                <a:spcPct val="150000"/>
              </a:lnSpc>
            </a:pPr>
            <a:r>
              <a:rPr lang="en-US" sz="1400" b="1" dirty="0"/>
              <a:t>Initially the Reseller will buy CardStudio 2.0 boxes with activation links from Zebra </a:t>
            </a:r>
          </a:p>
          <a:p>
            <a:pPr lvl="1">
              <a:lnSpc>
                <a:spcPct val="150000"/>
              </a:lnSpc>
            </a:pPr>
            <a:r>
              <a:rPr lang="en-US" sz="1400" b="1" dirty="0"/>
              <a:t>The Reseller will also have the option to use the License Manager to sell and distribute keys in the future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How does the Reseller sell the CardStudio 2.0 to their Customers?</a:t>
            </a:r>
          </a:p>
          <a:p>
            <a:pPr lvl="1">
              <a:lnSpc>
                <a:spcPct val="150000"/>
              </a:lnSpc>
            </a:pPr>
            <a:r>
              <a:rPr lang="en-US" sz="1400" b="1" dirty="0"/>
              <a:t>The Customer can buy a CardStudio 2.0 box with activation link at their local Zebra Dealer or through the Zebra </a:t>
            </a:r>
            <a:r>
              <a:rPr lang="en-US" sz="1400" b="1" dirty="0" err="1"/>
              <a:t>Webshop</a:t>
            </a:r>
            <a:endParaRPr lang="en-US" sz="1400" b="1" dirty="0"/>
          </a:p>
          <a:p>
            <a:pPr>
              <a:lnSpc>
                <a:spcPct val="150000"/>
              </a:lnSpc>
            </a:pPr>
            <a:r>
              <a:rPr lang="en-US" sz="1800" b="1" dirty="0"/>
              <a:t>The CardStudio 2.0 Box Packaging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The Activation Link and receiving the License Key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Activating the CardStudio 2.0 Software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665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CB0"/>
      </a:accent1>
      <a:accent2>
        <a:srgbClr val="00B4B3"/>
      </a:accent2>
      <a:accent3>
        <a:srgbClr val="AEABAB"/>
      </a:accent3>
      <a:accent4>
        <a:srgbClr val="92D050"/>
      </a:accent4>
      <a:accent5>
        <a:srgbClr val="FEE000"/>
      </a:accent5>
      <a:accent6>
        <a:srgbClr val="EB8A00"/>
      </a:accent6>
      <a:hlink>
        <a:srgbClr val="0093D7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4072</TotalTime>
  <Words>650</Words>
  <Application>Microsoft Office PowerPoint</Application>
  <PresentationFormat>Widescreen</PresentationFormat>
  <Paragraphs>402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Montserrat</vt:lpstr>
      <vt:lpstr>Proxima Nova</vt:lpstr>
      <vt:lpstr>Proxima Nova Extrabold</vt:lpstr>
      <vt:lpstr>Wingdings</vt:lpstr>
      <vt:lpstr>Office Theme</vt:lpstr>
      <vt:lpstr> CardStudio™ 2.0 Training General Information </vt:lpstr>
      <vt:lpstr>CardStudio™ 2.0 Index</vt:lpstr>
      <vt:lpstr>CardStudio™ 2.0 General Information DesignStudio &amp; PrintStudio</vt:lpstr>
      <vt:lpstr>CardStudio™ 2.0 General Information Editions &amp; Pricing</vt:lpstr>
      <vt:lpstr>CardStudio™ 2.0 General Information DesignStudio interface</vt:lpstr>
      <vt:lpstr>CardStudio™ 2.0 General Information PrintStudio Interface</vt:lpstr>
      <vt:lpstr>CardStudio™ 2.0 General Information Smartcard Editor Interface</vt:lpstr>
      <vt:lpstr>CardStudio™ 2.0 General Information The License Manager</vt:lpstr>
      <vt:lpstr>CardStudio™ 2.0 General Information Reseller &amp; End-User Workflow</vt:lpstr>
      <vt:lpstr>CardStudio™ 2.0 General Information CardStudio vs CardStudio 2.0 Card Design</vt:lpstr>
      <vt:lpstr>CardStudio™ 2.0 General Information CardStudio vs CardStudio 2.0 Card Design</vt:lpstr>
      <vt:lpstr>CardStudio™ 2.0 General Information CardStudio vs CardStudio 2.0 Data management &amp; Databases</vt:lpstr>
      <vt:lpstr>CardStudio™ 2.0 General Information CardStudio vs CardStudio 2.0 Data management &amp; Databases</vt:lpstr>
      <vt:lpstr>CardStudio™ 2.0 General Information Encoding &amp; Printing</vt:lpstr>
      <vt:lpstr>CardStudio™ 2.0 General Information Encoding &amp; Printing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Margriet Spriensma</dc:creator>
  <cp:lastModifiedBy>Margriet Spriensma</cp:lastModifiedBy>
  <cp:revision>6</cp:revision>
  <dcterms:created xsi:type="dcterms:W3CDTF">2017-10-31T09:19:32Z</dcterms:created>
  <dcterms:modified xsi:type="dcterms:W3CDTF">2018-05-28T13:17:07Z</dcterms:modified>
</cp:coreProperties>
</file>